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63" r:id="rId5"/>
    <p:sldId id="259" r:id="rId6"/>
    <p:sldId id="264" r:id="rId7"/>
    <p:sldId id="261" r:id="rId8"/>
    <p:sldId id="265" r:id="rId9"/>
    <p:sldId id="260" r:id="rId10"/>
    <p:sldId id="262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107" autoAdjust="0"/>
  </p:normalViewPr>
  <p:slideViewPr>
    <p:cSldViewPr>
      <p:cViewPr>
        <p:scale>
          <a:sx n="96" d="100"/>
          <a:sy n="96" d="100"/>
        </p:scale>
        <p:origin x="-142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image" Target="../media/image3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2993B-9544-4E8A-B6BC-3EC2055B3F58}" type="datetimeFigureOut">
              <a:rPr lang="en-US" smtClean="0"/>
              <a:t>6/23/2010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5908A-1338-49E6-B372-7257C10C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840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Lun</a:t>
            </a:r>
            <a:r>
              <a:rPr lang="en-US" dirty="0" smtClean="0"/>
              <a:t> is created</a:t>
            </a:r>
          </a:p>
          <a:p>
            <a:r>
              <a:rPr lang="en-US" dirty="0" smtClean="0"/>
              <a:t>We</a:t>
            </a:r>
            <a:r>
              <a:rPr lang="en-US" baseline="0" dirty="0" smtClean="0"/>
              <a:t> start writing data to the LUN and everything is happy</a:t>
            </a:r>
          </a:p>
          <a:p>
            <a:r>
              <a:rPr lang="en-US" baseline="0" dirty="0" smtClean="0"/>
              <a:t>As we add more LUNs to the disks, the disks start to slow down and are IOs start to stall.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5908A-1338-49E6-B372-7257C10C0C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26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Moves in and out of the system.</a:t>
            </a:r>
          </a:p>
          <a:p>
            <a:r>
              <a:rPr lang="en-US" dirty="0" smtClean="0"/>
              <a:t>If the profile</a:t>
            </a:r>
            <a:r>
              <a:rPr lang="en-US" baseline="0" dirty="0" smtClean="0"/>
              <a:t> of my data changes, and the pink LUN now needs to be a different RAID type, we can simply move it.</a:t>
            </a:r>
          </a:p>
          <a:p>
            <a:r>
              <a:rPr lang="en-US" baseline="0" dirty="0" smtClean="0"/>
              <a:t>We can then create new LUNs on the blue RAID group. As it gets over loaded we can move those LUNs to other disks.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5908A-1338-49E6-B372-7257C10C0C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32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7B97C-E448-4B3B-942D-EDDFC69CC4B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18" Type="http://schemas.openxmlformats.org/officeDocument/2006/relationships/image" Target="../media/image59.png"/><Relationship Id="rId26" Type="http://schemas.openxmlformats.org/officeDocument/2006/relationships/image" Target="../media/image67.png"/><Relationship Id="rId3" Type="http://schemas.openxmlformats.org/officeDocument/2006/relationships/image" Target="../media/image44.png"/><Relationship Id="rId21" Type="http://schemas.openxmlformats.org/officeDocument/2006/relationships/image" Target="../media/image62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17" Type="http://schemas.openxmlformats.org/officeDocument/2006/relationships/image" Target="../media/image58.png"/><Relationship Id="rId25" Type="http://schemas.openxmlformats.org/officeDocument/2006/relationships/image" Target="../media/image66.png"/><Relationship Id="rId2" Type="http://schemas.openxmlformats.org/officeDocument/2006/relationships/image" Target="../media/image43.png"/><Relationship Id="rId16" Type="http://schemas.openxmlformats.org/officeDocument/2006/relationships/image" Target="../media/image57.png"/><Relationship Id="rId20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24" Type="http://schemas.openxmlformats.org/officeDocument/2006/relationships/image" Target="../media/image65.png"/><Relationship Id="rId5" Type="http://schemas.openxmlformats.org/officeDocument/2006/relationships/image" Target="../media/image46.png"/><Relationship Id="rId15" Type="http://schemas.openxmlformats.org/officeDocument/2006/relationships/image" Target="../media/image56.png"/><Relationship Id="rId23" Type="http://schemas.openxmlformats.org/officeDocument/2006/relationships/image" Target="../media/image64.png"/><Relationship Id="rId28" Type="http://schemas.openxmlformats.org/officeDocument/2006/relationships/image" Target="../media/image69.png"/><Relationship Id="rId10" Type="http://schemas.openxmlformats.org/officeDocument/2006/relationships/image" Target="../media/image51.png"/><Relationship Id="rId19" Type="http://schemas.openxmlformats.org/officeDocument/2006/relationships/image" Target="../media/image60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Relationship Id="rId14" Type="http://schemas.openxmlformats.org/officeDocument/2006/relationships/image" Target="../media/image55.png"/><Relationship Id="rId22" Type="http://schemas.openxmlformats.org/officeDocument/2006/relationships/image" Target="../media/image63.png"/><Relationship Id="rId27" Type="http://schemas.openxmlformats.org/officeDocument/2006/relationships/image" Target="../media/image6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7" Type="http://schemas.openxmlformats.org/officeDocument/2006/relationships/image" Target="../media/image59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2.png"/><Relationship Id="rId4" Type="http://schemas.openxmlformats.org/officeDocument/2006/relationships/image" Target="../media/image5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4.jpeg"/><Relationship Id="rId5" Type="http://schemas.openxmlformats.org/officeDocument/2006/relationships/image" Target="../media/image73.jpeg"/><Relationship Id="rId4" Type="http://schemas.openxmlformats.org/officeDocument/2006/relationships/image" Target="../media/image7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image" Target="../media/image9.png"/><Relationship Id="rId5" Type="http://schemas.openxmlformats.org/officeDocument/2006/relationships/oleObject" Target="file:///C:\Users\dcherry\Documents\Speaking%20Engagements\_Slide%20Decks%20&amp;%20Sample%20Code\Drawing1\Drawing\~Page-1\Direct%20data.80" TargetMode="External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4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18.png"/><Relationship Id="rId18" Type="http://schemas.openxmlformats.org/officeDocument/2006/relationships/image" Target="../media/image28.png"/><Relationship Id="rId3" Type="http://schemas.openxmlformats.org/officeDocument/2006/relationships/image" Target="../media/image23.png"/><Relationship Id="rId21" Type="http://schemas.openxmlformats.org/officeDocument/2006/relationships/image" Target="../media/image17.png"/><Relationship Id="rId7" Type="http://schemas.openxmlformats.org/officeDocument/2006/relationships/image" Target="../media/image22.emf"/><Relationship Id="rId12" Type="http://schemas.openxmlformats.org/officeDocument/2006/relationships/image" Target="../media/image19.png"/><Relationship Id="rId17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png"/><Relationship Id="rId20" Type="http://schemas.openxmlformats.org/officeDocument/2006/relationships/image" Target="../media/image30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21.emf"/><Relationship Id="rId11" Type="http://schemas.openxmlformats.org/officeDocument/2006/relationships/image" Target="../media/image16.png"/><Relationship Id="rId5" Type="http://schemas.openxmlformats.org/officeDocument/2006/relationships/image" Target="../media/image20.emf"/><Relationship Id="rId15" Type="http://schemas.openxmlformats.org/officeDocument/2006/relationships/image" Target="../media/image26.png"/><Relationship Id="rId23" Type="http://schemas.openxmlformats.org/officeDocument/2006/relationships/image" Target="../media/image15.png"/><Relationship Id="rId10" Type="http://schemas.openxmlformats.org/officeDocument/2006/relationships/image" Target="../media/image12.png"/><Relationship Id="rId19" Type="http://schemas.openxmlformats.org/officeDocument/2006/relationships/image" Target="../media/image29.png"/><Relationship Id="rId4" Type="http://schemas.openxmlformats.org/officeDocument/2006/relationships/oleObject" Target="file:///C:\Users\dcherry\Documents\Speaking%20Engagements\_Slide%20Decks%20&amp;%20Sample%20Code\Drawing1\Drawing\~Page-1\Direct%20data.80" TargetMode="External"/><Relationship Id="rId9" Type="http://schemas.openxmlformats.org/officeDocument/2006/relationships/image" Target="../media/image11.png"/><Relationship Id="rId14" Type="http://schemas.openxmlformats.org/officeDocument/2006/relationships/image" Target="../media/image25.png"/><Relationship Id="rId22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1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4.e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32.emf"/><Relationship Id="rId11" Type="http://schemas.openxmlformats.org/officeDocument/2006/relationships/image" Target="../media/image39.png"/><Relationship Id="rId5" Type="http://schemas.openxmlformats.org/officeDocument/2006/relationships/oleObject" Target="file:///C:\Users\dcherry\Documents\Speaking%20Engagements\_Slide%20Decks%20&amp;%20Sample%20Code\Drawing1\Drawing\~Page-1\Direct%20data.83" TargetMode="External"/><Relationship Id="rId15" Type="http://schemas.openxmlformats.org/officeDocument/2006/relationships/image" Target="../media/image33.emf"/><Relationship Id="rId10" Type="http://schemas.openxmlformats.org/officeDocument/2006/relationships/image" Target="../media/image38.png"/><Relationship Id="rId4" Type="http://schemas.openxmlformats.org/officeDocument/2006/relationships/image" Target="../media/image35.png"/><Relationship Id="rId9" Type="http://schemas.openxmlformats.org/officeDocument/2006/relationships/image" Target="../media/image24.png"/><Relationship Id="rId1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There’s More To Know About Storage?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Denny Cherry</a:t>
            </a:r>
          </a:p>
          <a:p>
            <a:r>
              <a:rPr lang="en-US" dirty="0"/>
              <a:t>Senior Database Administrator / Architect</a:t>
            </a:r>
          </a:p>
          <a:p>
            <a:r>
              <a:rPr lang="en-US" smtClean="0"/>
              <a:t>mrdenny@mrdenny.com</a:t>
            </a:r>
            <a:endParaRPr lang="en-US" dirty="0"/>
          </a:p>
          <a:p>
            <a:r>
              <a:rPr lang="en-US" dirty="0"/>
              <a:t>MVP, MCSA, MCDBA, MCTS, MCITP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5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RAID Storage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IBM XIV</a:t>
            </a:r>
          </a:p>
          <a:p>
            <a:r>
              <a:rPr lang="en-US" dirty="0" smtClean="0"/>
              <a:t>Disk shelves are either IO modules or disk modules</a:t>
            </a:r>
          </a:p>
          <a:p>
            <a:r>
              <a:rPr lang="en-US" dirty="0" smtClean="0"/>
              <a:t>Data is placed on one IO module and one disk module</a:t>
            </a:r>
          </a:p>
          <a:p>
            <a:r>
              <a:rPr lang="en-US" dirty="0" smtClean="0"/>
              <a:t>LUNs are created in 512k blocks on as many disks are needed to create the LUN.</a:t>
            </a:r>
          </a:p>
          <a:p>
            <a:r>
              <a:rPr lang="en-US" dirty="0" smtClean="0"/>
              <a:t>Can survive multiple disk failures</a:t>
            </a:r>
          </a:p>
          <a:p>
            <a:r>
              <a:rPr lang="en-US" dirty="0" smtClean="0"/>
              <a:t>Can survive multiple shelf failures</a:t>
            </a:r>
          </a:p>
          <a:p>
            <a:r>
              <a:rPr lang="en-US" dirty="0" smtClean="0"/>
              <a:t>If the right two disks fail, a LUN can become corrupt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90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RAID Storage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7" y="3200400"/>
            <a:ext cx="7172325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367088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343400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367088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343399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343397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67088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367088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343398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100" y="3367087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343400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367086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343400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343400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367088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343400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367085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6" name="Picture 2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3381369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7" name="Picture 2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343400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8" name="Picture 2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4343396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9" name="Picture 2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3367088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0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354283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1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367088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2" name="Picture 2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367084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3" name="Picture 2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354283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4" name="Picture 2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367083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5" name="Picture 2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343395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6" name="Picture 30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367082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7" name="Picture 3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354283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8" name="Picture 32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381369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9" name="Picture 3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354283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30" name="Picture 34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516074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31" name="Picture 35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488988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32" name="Picture 36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516074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33" name="Picture 37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488988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34" name="Picture 38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516074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35" name="Picture 39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488987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36" name="Picture 40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516074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37" name="Picture 41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488986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38" name="Picture 42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516074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39" name="Picture 43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4495332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40" name="Picture 44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3505194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41" name="Picture 45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495332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42" name="Picture 46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516074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43" name="Picture 47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495332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44" name="Picture 48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100" y="3516074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45" name="Picture 49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495332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46" name="Picture 50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516073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47" name="Picture 51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495332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48" name="Picture 52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516074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49" name="Picture 53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488985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50" name="Picture 54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522418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51" name="Picture 55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495332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52" name="Picture 56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22418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53" name="Picture 57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490569"/>
            <a:ext cx="76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251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500"/>
                            </p:stCondLst>
                            <p:childTnLst>
                              <p:par>
                                <p:cTn id="8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500"/>
                            </p:stCondLst>
                            <p:childTnLst>
                              <p:par>
                                <p:cTn id="10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6500"/>
                            </p:stCondLst>
                            <p:childTnLst>
                              <p:par>
                                <p:cTn id="122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7000"/>
                            </p:stCondLst>
                            <p:childTnLst>
                              <p:par>
                                <p:cTn id="131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7500"/>
                            </p:stCondLst>
                            <p:childTnLst>
                              <p:par>
                                <p:cTn id="14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8000"/>
                            </p:stCondLst>
                            <p:childTnLst>
                              <p:par>
                                <p:cTn id="149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8500"/>
                            </p:stCondLst>
                            <p:childTnLst>
                              <p:par>
                                <p:cTn id="15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9000"/>
                            </p:stCondLst>
                            <p:childTnLst>
                              <p:par>
                                <p:cTn id="167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9500"/>
                            </p:stCondLst>
                            <p:childTnLst>
                              <p:par>
                                <p:cTn id="176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8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9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1000"/>
                            </p:stCondLst>
                            <p:childTnLst>
                              <p:par>
                                <p:cTn id="20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11500"/>
                            </p:stCondLst>
                            <p:childTnLst>
                              <p:par>
                                <p:cTn id="212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4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4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4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4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4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4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4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4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12500"/>
                            </p:stCondLst>
                            <p:childTnLst>
                              <p:par>
                                <p:cTn id="23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4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4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4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4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on First 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by most arrays for snapshots</a:t>
            </a:r>
          </a:p>
          <a:p>
            <a:r>
              <a:rPr lang="en-US" dirty="0" smtClean="0"/>
              <a:t>Used by VMware for snapshots</a:t>
            </a:r>
          </a:p>
          <a:p>
            <a:r>
              <a:rPr lang="en-US" dirty="0" smtClean="0"/>
              <a:t>First time block is written to, old block is copied to snapshot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655332"/>
            <a:ext cx="4953000" cy="3867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743267" cy="1406769"/>
          </a:xfrm>
        </p:spPr>
        <p:txBody>
          <a:bodyPr/>
          <a:lstStyle/>
          <a:p>
            <a:r>
              <a:rPr lang="en-US" dirty="0" smtClean="0"/>
              <a:t>Copy on First 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743267" cy="540199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5486400"/>
            <a:ext cx="2011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Raid Groups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15000" y="3276600"/>
            <a:ext cx="2085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Snapshot Space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982" y="5044778"/>
            <a:ext cx="304800" cy="495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982" y="5044778"/>
            <a:ext cx="295275" cy="47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982" y="5044778"/>
            <a:ext cx="304800" cy="495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00565" y="2286000"/>
            <a:ext cx="234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Snapshot is Taken</a:t>
            </a:r>
            <a:endParaRPr lang="en-US" dirty="0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63" y="5044778"/>
            <a:ext cx="304800" cy="495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982" y="5044778"/>
            <a:ext cx="298482" cy="485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406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7.40741E-7 L -0.00209 -0.29398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1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Snapshots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SQL Server Snapshots</a:t>
            </a:r>
          </a:p>
          <a:p>
            <a:r>
              <a:rPr lang="en-US" dirty="0" smtClean="0"/>
              <a:t>A consistent point in time snapshot on a LUN</a:t>
            </a:r>
          </a:p>
          <a:p>
            <a:r>
              <a:rPr lang="en-US" dirty="0" smtClean="0"/>
              <a:t>Can be mounted to other servers in read or read/write mode</a:t>
            </a:r>
          </a:p>
          <a:p>
            <a:r>
              <a:rPr lang="en-US" dirty="0" smtClean="0"/>
              <a:t>Requires that host disks be flushed before </a:t>
            </a:r>
            <a:r>
              <a:rPr lang="en-US" dirty="0" err="1" smtClean="0"/>
              <a:t>spanshot</a:t>
            </a:r>
            <a:r>
              <a:rPr lang="en-US" dirty="0" smtClean="0"/>
              <a:t> can be taken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36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Exact duplicate of source LUN</a:t>
            </a:r>
          </a:p>
          <a:p>
            <a:r>
              <a:rPr lang="en-US" dirty="0" smtClean="0"/>
              <a:t>Typically created on different physical disks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81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 is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taking a snapshot of LUNs hosting databases all LUNs must be consistent with each other or database will be suspect.</a:t>
            </a:r>
          </a:p>
          <a:p>
            <a:r>
              <a:rPr lang="en-US" dirty="0" smtClean="0"/>
              <a:t>Requires host flushes all writes to disk, and pauses all writes while snapshot is taken.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03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based 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Techniques vary depending on array vendor</a:t>
            </a:r>
          </a:p>
          <a:p>
            <a:r>
              <a:rPr lang="en-US" dirty="0" smtClean="0"/>
              <a:t>Most arrays can only replicate to same brand or model</a:t>
            </a:r>
          </a:p>
          <a:p>
            <a:pPr lvl="1"/>
            <a:r>
              <a:rPr lang="en-US" dirty="0" smtClean="0"/>
              <a:t>EMC to EMC</a:t>
            </a:r>
          </a:p>
          <a:p>
            <a:pPr lvl="1"/>
            <a:r>
              <a:rPr lang="en-US" dirty="0" smtClean="0"/>
              <a:t>IBM to IBM</a:t>
            </a:r>
          </a:p>
          <a:p>
            <a:pPr lvl="1"/>
            <a:r>
              <a:rPr lang="en-US" dirty="0" err="1" smtClean="0"/>
              <a:t>NetApp</a:t>
            </a:r>
            <a:r>
              <a:rPr lang="en-US" dirty="0" smtClean="0"/>
              <a:t> to </a:t>
            </a:r>
            <a:r>
              <a:rPr lang="en-US" dirty="0" err="1" smtClean="0"/>
              <a:t>NetApp</a:t>
            </a:r>
            <a:endParaRPr lang="en-US" dirty="0" smtClean="0"/>
          </a:p>
          <a:p>
            <a:r>
              <a:rPr lang="en-US" dirty="0" smtClean="0"/>
              <a:t>Can be done with synchronous or asynchronous</a:t>
            </a:r>
          </a:p>
          <a:p>
            <a:pPr lvl="1"/>
            <a:r>
              <a:rPr lang="en-US" dirty="0" smtClean="0"/>
              <a:t>Synchronous shouldn’t has a ~100 km limit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95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5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076" y="533400"/>
            <a:ext cx="7851648" cy="990600"/>
          </a:xfrm>
        </p:spPr>
        <p:txBody>
          <a:bodyPr/>
          <a:lstStyle/>
          <a:p>
            <a:r>
              <a:rPr lang="en-US" dirty="0" smtClean="0"/>
              <a:t>Denny Cherry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3599" y="1600200"/>
            <a:ext cx="7854696" cy="1191064"/>
          </a:xfrm>
        </p:spPr>
        <p:txBody>
          <a:bodyPr/>
          <a:lstStyle/>
          <a:p>
            <a:r>
              <a:rPr lang="en-US" dirty="0" smtClean="0"/>
              <a:t>mrdenny@mrdenny.com</a:t>
            </a:r>
          </a:p>
          <a:p>
            <a:r>
              <a:rPr lang="en-US" dirty="0" smtClean="0"/>
              <a:t>http://itke.techtarget.com/sql-server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500" y="3065755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Please fill out the survey at http://speakerrate.com/mrdenny.</a:t>
            </a:r>
            <a:endParaRPr lang="en-US" dirty="0"/>
          </a:p>
        </p:txBody>
      </p:sp>
      <p:pic>
        <p:nvPicPr>
          <p:cNvPr id="1026" name="Picture 2" descr="C:\Users\dcherry\Downloads\Personal_Contact_info_201062312411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953000"/>
            <a:ext cx="1738313" cy="160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cherry\Downloads\Blog_2010623124418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908067"/>
            <a:ext cx="1614488" cy="1614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dcherry\Downloads\Twitter_2010623124320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953000"/>
            <a:ext cx="1605806" cy="160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47800" y="4583668"/>
            <a:ext cx="1605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Twitter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4495800"/>
            <a:ext cx="1738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Contact Info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29400" y="4495800"/>
            <a:ext cx="161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Blog</a:t>
            </a:r>
            <a:endParaRPr lang="en-US" dirty="0"/>
          </a:p>
        </p:txBody>
      </p:sp>
      <p:pic>
        <p:nvPicPr>
          <p:cNvPr id="1030" name="Picture 6" descr="C:\Users\dcherry\Downloads\Speaker_Rate_2010623124721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577" y="2564621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70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Storage Array Design Techniques</a:t>
            </a:r>
          </a:p>
          <a:p>
            <a:r>
              <a:rPr lang="en-US" dirty="0"/>
              <a:t>Copy on First </a:t>
            </a:r>
            <a:r>
              <a:rPr lang="en-US" dirty="0" smtClean="0"/>
              <a:t>Write</a:t>
            </a:r>
          </a:p>
          <a:p>
            <a:r>
              <a:rPr lang="en-US" dirty="0" smtClean="0"/>
              <a:t>Snapshots</a:t>
            </a:r>
          </a:p>
          <a:p>
            <a:r>
              <a:rPr lang="en-US" dirty="0" smtClean="0"/>
              <a:t>Clones</a:t>
            </a:r>
          </a:p>
          <a:p>
            <a:r>
              <a:rPr lang="en-US" dirty="0" smtClean="0"/>
              <a:t>Consistency is Key</a:t>
            </a:r>
          </a:p>
          <a:p>
            <a:r>
              <a:rPr lang="en-US" dirty="0"/>
              <a:t>Array Based </a:t>
            </a:r>
            <a:r>
              <a:rPr lang="en-US" dirty="0" smtClean="0"/>
              <a:t>Replication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6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Different Storage Array Design </a:t>
            </a:r>
            <a:r>
              <a:rPr lang="en-US" sz="4000" dirty="0" smtClean="0"/>
              <a:t>Techniques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Shared Everything (RAID 10)</a:t>
            </a:r>
          </a:p>
          <a:p>
            <a:r>
              <a:rPr lang="en-US" dirty="0" smtClean="0"/>
              <a:t>Shared Everything (RAID 6)</a:t>
            </a:r>
          </a:p>
          <a:p>
            <a:r>
              <a:rPr lang="en-US" dirty="0" smtClean="0"/>
              <a:t>Shared Some with Admin Control</a:t>
            </a:r>
          </a:p>
          <a:p>
            <a:r>
              <a:rPr lang="en-US" dirty="0" smtClean="0"/>
              <a:t>No RAID arrays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86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Everything (RAID 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3PAR</a:t>
            </a:r>
          </a:p>
          <a:p>
            <a:r>
              <a:rPr lang="en-US" dirty="0" smtClean="0"/>
              <a:t>Each pair of disks is a RAID 1 array</a:t>
            </a:r>
          </a:p>
          <a:p>
            <a:r>
              <a:rPr lang="en-US" dirty="0" smtClean="0"/>
              <a:t>Use Lots of Disks</a:t>
            </a:r>
          </a:p>
          <a:p>
            <a:r>
              <a:rPr lang="en-US" dirty="0" smtClean="0"/>
              <a:t>Data on Disks is a chunk</a:t>
            </a:r>
          </a:p>
          <a:p>
            <a:r>
              <a:rPr lang="en-US" dirty="0" smtClean="0"/>
              <a:t>Create LUNs as (disks*chunk size)</a:t>
            </a:r>
          </a:p>
          <a:p>
            <a:r>
              <a:rPr lang="en-US" dirty="0" smtClean="0"/>
              <a:t>One disk slows down, everything slows down</a:t>
            </a:r>
          </a:p>
          <a:p>
            <a:r>
              <a:rPr lang="en-US" dirty="0" smtClean="0"/>
              <a:t>No Parity Calculations</a:t>
            </a:r>
          </a:p>
        </p:txBody>
      </p:sp>
    </p:spTree>
    <p:extLst>
      <p:ext uri="{BB962C8B-B14F-4D97-AF65-F5344CB8AC3E}">
        <p14:creationId xmlns:p14="http://schemas.microsoft.com/office/powerpoint/2010/main" val="257038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Everything (RAID 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04" name="Picture 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581400"/>
            <a:ext cx="717232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181706"/>
              </p:ext>
            </p:extLst>
          </p:nvPr>
        </p:nvGraphicFramePr>
        <p:xfrm>
          <a:off x="973138" y="3733800"/>
          <a:ext cx="7104062" cy="16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7" name="Visio" r:id="rId5" imgW="7103485" imgH="159750" progId="Visio.Drawing.11">
                  <p:link updateAutomatic="1"/>
                </p:oleObj>
              </mc:Choice>
              <mc:Fallback>
                <p:oleObj name="Visio" r:id="rId5" imgW="7103485" imgH="159750" progId="Visio.Drawing.11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3138" y="3733800"/>
                        <a:ext cx="7104062" cy="160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05" name="Picture 8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7338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6" name="Picture 8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733799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7" name="Picture 8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5655" y="373379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8" name="Picture 8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733797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9" name="Picture 8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7338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10" name="Picture 8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7338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733796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12" name="Picture 8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7338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13" name="Picture 8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7338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7338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15" name="Picture 9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733795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16" name="Picture 92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73379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17" name="Picture 93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733793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18" name="Picture 9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7338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19" name="Picture 95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7338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7591145"/>
              </p:ext>
            </p:extLst>
          </p:nvPr>
        </p:nvGraphicFramePr>
        <p:xfrm>
          <a:off x="982663" y="3886200"/>
          <a:ext cx="7104062" cy="16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" name="Visio" r:id="rId5" imgW="7103485" imgH="159750" progId="Visio.Drawing.11">
                  <p:link updateAutomatic="1"/>
                </p:oleObj>
              </mc:Choice>
              <mc:Fallback>
                <p:oleObj name="Visio" r:id="rId5" imgW="7103485" imgH="159750" progId="Visio.Drawing.11">
                  <p:link updateAutomatic="1"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3886200"/>
                        <a:ext cx="7104062" cy="16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461110"/>
              </p:ext>
            </p:extLst>
          </p:nvPr>
        </p:nvGraphicFramePr>
        <p:xfrm>
          <a:off x="982663" y="4038600"/>
          <a:ext cx="7104062" cy="16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" name="Visio" r:id="rId5" imgW="7103485" imgH="159750" progId="Visio.Drawing.11">
                  <p:link updateAutomatic="1"/>
                </p:oleObj>
              </mc:Choice>
              <mc:Fallback>
                <p:oleObj name="Visio" r:id="rId5" imgW="7103485" imgH="159750" progId="Visio.Drawing.11">
                  <p:link updateAutomatic="1"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4038600"/>
                        <a:ext cx="7104062" cy="16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7219658"/>
              </p:ext>
            </p:extLst>
          </p:nvPr>
        </p:nvGraphicFramePr>
        <p:xfrm>
          <a:off x="982663" y="4191000"/>
          <a:ext cx="7104062" cy="16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" name="Visio" r:id="rId5" imgW="7103485" imgH="159750" progId="Visio.Drawing.11">
                  <p:link updateAutomatic="1"/>
                </p:oleObj>
              </mc:Choice>
              <mc:Fallback>
                <p:oleObj name="Visio" r:id="rId5" imgW="7103485" imgH="159750" progId="Visio.Drawing.11">
                  <p:link updateAutomatic="1"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4191000"/>
                        <a:ext cx="7104062" cy="16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7" name="Picture 8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909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8" name="Picture 8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890961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9" name="Picture 8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5655" y="389096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0" name="Picture 8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890959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1" name="Picture 8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8909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2" name="Picture 8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8909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3" name="Picture 8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89095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4" name="Picture 8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8909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" name="Picture 8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8909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6" name="Picture 9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8909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7" name="Picture 9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90957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8" name="Picture 92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890956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9" name="Picture 93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890955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0" name="Picture 9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8909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1" name="Picture 95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8909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7" name="Picture 8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1910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8" name="Picture 8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190999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9" name="Picture 8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5655" y="419099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0" name="Picture 8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190997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1" name="Picture 8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1910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2" name="Picture 8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1910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3" name="Picture 8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190996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4" name="Picture 8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1910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5" name="Picture 8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1910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" name="Picture 9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1910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7" name="Picture 9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190995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8" name="Picture 92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19099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9" name="Picture 93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190993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0" name="Picture 9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1910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1" name="Picture 95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1910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2" name="Picture 8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515" y="40386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3" name="Picture 8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315" y="4038599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4" name="Picture 8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370" y="403859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5" name="Picture 8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3515" y="4038597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" name="Picture 8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115" y="40386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7" name="Picture 8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915" y="40386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8" name="Picture 8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315" y="4038596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9" name="Picture 8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715" y="40386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0" name="Picture 8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515" y="40386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1" name="Picture 9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715" y="40386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2" name="Picture 9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515" y="4038595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3" name="Picture 92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715" y="403859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4" name="Picture 93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315" y="4038593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5" name="Picture 9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715" y="40386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" name="Picture 95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915" y="40386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7" name="Picture 8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862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8" name="Picture 8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886199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9" name="Picture 8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055" y="388619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0" name="Picture 8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886197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1" name="Picture 8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8862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2" name="Picture 8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862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3" name="Picture 8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886196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4" name="Picture 8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8862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5" name="Picture 8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862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" name="Picture 9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8862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7" name="Picture 9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886195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8" name="Picture 92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88619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9" name="Picture 93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886193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0" name="Picture 9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8862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1" name="Picture 95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8862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2" name="Picture 8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915" y="40433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3" name="Picture 8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8715" y="4043361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4" name="Picture 8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770" y="404336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5" name="Picture 8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5915" y="4043359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6" name="Picture 8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515" y="40433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7" name="Picture 8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315" y="40433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8" name="Picture 8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715" y="404335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9" name="Picture 8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115" y="40433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0" name="Picture 8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915" y="40433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1" name="Picture 9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115" y="40433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2" name="Picture 9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915" y="4043357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3" name="Picture 92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115" y="4043356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4" name="Picture 93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715" y="4043355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5" name="Picture 9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115" y="40433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6" name="Picture 95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315" y="40433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" name="Picture 8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5" y="37385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" name="Picture 8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855" y="3738561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" name="Picture 8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0910" y="373856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0" name="Picture 8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055" y="3738559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1" name="Picture 8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655" y="37385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2" name="Picture 8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7455" y="37385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3" name="Picture 8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855" y="373855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4" name="Picture 8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255" y="37385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5" name="Picture 8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055" y="37385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6" name="Picture 9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255" y="37385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" name="Picture 9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8055" y="3738557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8" name="Picture 92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5255" y="3738556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9" name="Picture 93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855" y="3738555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0" name="Picture 9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255" y="37385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1" name="Picture 95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455" y="37385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2" name="Picture 8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340" y="41957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3" name="Picture 8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140" y="4195761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4" name="Picture 8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195" y="419576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5" name="Picture 8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340" y="4195759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6" name="Picture 8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7940" y="41957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" name="Picture 8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740" y="41957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8" name="Picture 8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140" y="419575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9" name="Picture 8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540" y="41957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0" name="Picture 8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340" y="41957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1" name="Picture 9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4540" y="41957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2" name="Picture 9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340" y="4195757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3" name="Picture 92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540" y="4195756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4" name="Picture 93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140" y="4195755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5" name="Picture 9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540" y="41957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6" name="Picture 95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740" y="41957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" name="Picture 8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74332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8" name="Picture 8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743323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9" name="Picture 8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255" y="374332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0" name="Picture 8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743321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1" name="Picture 8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74332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2" name="Picture 8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74332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3" name="Picture 8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74332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4" name="Picture 8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74332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5" name="Picture 8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74332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6" name="Picture 9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74332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7" name="Picture 9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743319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" name="Picture 92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374331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9" name="Picture 93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743317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0" name="Picture 9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74332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1" name="Picture 95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74332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2" name="Picture 8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740" y="404812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3" name="Picture 8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540" y="4048123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4" name="Picture 8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595" y="404812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5" name="Picture 8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740" y="4048121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6" name="Picture 8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340" y="404812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7" name="Picture 8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140" y="404812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" name="Picture 8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540" y="404812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9" name="Picture 8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940" y="404812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0" name="Picture 8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740" y="404812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1" name="Picture 9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940" y="404812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2" name="Picture 9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4740" y="4048119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3" name="Picture 92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1940" y="404811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4" name="Picture 93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540" y="4048117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5" name="Picture 9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940" y="404812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6" name="Picture 95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140" y="404812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7" name="Picture 8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389096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" name="Picture 8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890967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" name="Picture 8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880" y="3890966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0" name="Picture 8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025" y="3890965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1" name="Picture 8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25" y="389096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2" name="Picture 8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425" y="389096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3" name="Picture 8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389096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4" name="Picture 8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225" y="389096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5" name="Picture 8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5" y="389096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6" name="Picture 9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225" y="389096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7" name="Picture 9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9025" y="3890963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" name="Picture 92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25" y="38909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9" name="Picture 93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25" y="3890961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0" name="Picture 9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225" y="389096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1" name="Picture 95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425" y="389096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2" name="Picture 8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419576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3" name="Picture 8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4195767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4" name="Picture 8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830" y="4195766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5" name="Picture 8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75" y="4195765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6" name="Picture 8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575" y="419576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7" name="Picture 8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5" y="419576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8" name="Picture 8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775" y="419576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" name="Picture 8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419576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0" name="Picture 8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975" y="419576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1" name="Picture 9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175" y="419576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2" name="Picture 9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4195763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3" name="Picture 92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175" y="41957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4" name="Picture 93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5" y="4195761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5" name="Picture 9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419576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6" name="Picture 95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5" y="419576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257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000"/>
                            </p:stCondLst>
                            <p:childTnLst>
                              <p:par>
                                <p:cTn id="7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500"/>
                            </p:stCondLst>
                            <p:childTnLst>
                              <p:par>
                                <p:cTn id="7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000"/>
                            </p:stCondLst>
                            <p:childTnLst>
                              <p:par>
                                <p:cTn id="8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500"/>
                            </p:stCondLst>
                            <p:childTnLst>
                              <p:par>
                                <p:cTn id="10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3000"/>
                            </p:stCondLst>
                            <p:childTnLst>
                              <p:par>
                                <p:cTn id="10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500"/>
                            </p:stCondLst>
                            <p:childTnLst>
                              <p:par>
                                <p:cTn id="1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0"/>
                            </p:stCondLst>
                            <p:childTnLst>
                              <p:par>
                                <p:cTn id="1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500"/>
                            </p:stCondLst>
                            <p:childTnLst>
                              <p:par>
                                <p:cTn id="1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6000"/>
                            </p:stCondLst>
                            <p:childTnLst>
                              <p:par>
                                <p:cTn id="1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6500"/>
                            </p:stCondLst>
                            <p:childTnLst>
                              <p:par>
                                <p:cTn id="1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7000"/>
                            </p:stCondLst>
                            <p:childTnLst>
                              <p:par>
                                <p:cTn id="1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7500"/>
                            </p:stCondLst>
                            <p:childTnLst>
                              <p:par>
                                <p:cTn id="15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8000"/>
                            </p:stCondLst>
                            <p:childTnLst>
                              <p:par>
                                <p:cTn id="1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8500"/>
                            </p:stCondLst>
                            <p:childTnLst>
                              <p:par>
                                <p:cTn id="16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9000"/>
                            </p:stCondLst>
                            <p:childTnLst>
                              <p:par>
                                <p:cTn id="16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9500"/>
                            </p:stCondLst>
                            <p:childTnLst>
                              <p:par>
                                <p:cTn id="17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8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8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9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9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2500"/>
                            </p:stCondLst>
                            <p:childTnLst>
                              <p:par>
                                <p:cTn id="20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3000"/>
                            </p:stCondLst>
                            <p:childTnLst>
                              <p:par>
                                <p:cTn id="20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3500"/>
                            </p:stCondLst>
                            <p:childTnLst>
                              <p:par>
                                <p:cTn id="2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4500"/>
                            </p:stCondLst>
                            <p:childTnLst>
                              <p:par>
                                <p:cTn id="2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15000"/>
                            </p:stCondLst>
                            <p:childTnLst>
                              <p:par>
                                <p:cTn id="2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5500"/>
                            </p:stCondLst>
                            <p:childTnLst>
                              <p:par>
                                <p:cTn id="2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6000"/>
                            </p:stCondLst>
                            <p:childTnLst>
                              <p:par>
                                <p:cTn id="2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16500"/>
                            </p:stCondLst>
                            <p:childTnLst>
                              <p:par>
                                <p:cTn id="2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17000"/>
                            </p:stCondLst>
                            <p:childTnLst>
                              <p:par>
                                <p:cTn id="2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17500"/>
                            </p:stCondLst>
                            <p:childTnLst>
                              <p:par>
                                <p:cTn id="25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18000"/>
                            </p:stCondLst>
                            <p:childTnLst>
                              <p:par>
                                <p:cTn id="2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6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19000"/>
                            </p:stCondLst>
                            <p:childTnLst>
                              <p:par>
                                <p:cTn id="26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19500"/>
                            </p:stCondLst>
                            <p:childTnLst>
                              <p:par>
                                <p:cTn id="27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20000"/>
                            </p:stCondLst>
                            <p:childTnLst>
                              <p:par>
                                <p:cTn id="27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20500"/>
                            </p:stCondLst>
                            <p:childTnLst>
                              <p:par>
                                <p:cTn id="28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21000"/>
                            </p:stCondLst>
                            <p:childTnLst>
                              <p:par>
                                <p:cTn id="28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21500"/>
                            </p:stCondLst>
                            <p:childTnLst>
                              <p:par>
                                <p:cTn id="29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22000"/>
                            </p:stCondLst>
                            <p:childTnLst>
                              <p:par>
                                <p:cTn id="29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22500"/>
                            </p:stCondLst>
                            <p:childTnLst>
                              <p:par>
                                <p:cTn id="30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23000"/>
                            </p:stCondLst>
                            <p:childTnLst>
                              <p:par>
                                <p:cTn id="30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23500"/>
                            </p:stCondLst>
                            <p:childTnLst>
                              <p:par>
                                <p:cTn id="3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24000"/>
                            </p:stCondLst>
                            <p:childTnLst>
                              <p:par>
                                <p:cTn id="3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24500"/>
                            </p:stCondLst>
                            <p:childTnLst>
                              <p:par>
                                <p:cTn id="3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25000"/>
                            </p:stCondLst>
                            <p:childTnLst>
                              <p:par>
                                <p:cTn id="3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25500"/>
                            </p:stCondLst>
                            <p:childTnLst>
                              <p:par>
                                <p:cTn id="3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4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26000"/>
                            </p:stCondLst>
                            <p:childTnLst>
                              <p:par>
                                <p:cTn id="3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26500"/>
                            </p:stCondLst>
                            <p:childTnLst>
                              <p:par>
                                <p:cTn id="3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27000"/>
                            </p:stCondLst>
                            <p:childTnLst>
                              <p:par>
                                <p:cTn id="3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27500"/>
                            </p:stCondLst>
                            <p:childTnLst>
                              <p:par>
                                <p:cTn id="35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3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4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28000"/>
                            </p:stCondLst>
                            <p:childTnLst>
                              <p:par>
                                <p:cTn id="3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28500"/>
                            </p:stCondLst>
                            <p:childTnLst>
                              <p:par>
                                <p:cTn id="36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3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4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29000"/>
                            </p:stCondLst>
                            <p:childTnLst>
                              <p:par>
                                <p:cTn id="36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9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29500"/>
                            </p:stCondLst>
                            <p:childTnLst>
                              <p:par>
                                <p:cTn id="37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>
                            <p:stCondLst>
                              <p:cond delay="30000"/>
                            </p:stCondLst>
                            <p:childTnLst>
                              <p:par>
                                <p:cTn id="37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8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30500"/>
                            </p:stCondLst>
                            <p:childTnLst>
                              <p:par>
                                <p:cTn id="38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3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4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31000"/>
                            </p:stCondLst>
                            <p:childTnLst>
                              <p:par>
                                <p:cTn id="38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8" dur="5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9" dur="5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>
                            <p:stCondLst>
                              <p:cond delay="31500"/>
                            </p:stCondLst>
                            <p:childTnLst>
                              <p:par>
                                <p:cTn id="39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3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4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32000"/>
                            </p:stCondLst>
                            <p:childTnLst>
                              <p:par>
                                <p:cTn id="39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9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0" fill="hold">
                            <p:stCondLst>
                              <p:cond delay="32500"/>
                            </p:stCondLst>
                            <p:childTnLst>
                              <p:par>
                                <p:cTn id="40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3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33000"/>
                            </p:stCondLst>
                            <p:childTnLst>
                              <p:par>
                                <p:cTn id="40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8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9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33500"/>
                            </p:stCondLst>
                            <p:childTnLst>
                              <p:par>
                                <p:cTn id="4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3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4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5" fill="hold">
                            <p:stCondLst>
                              <p:cond delay="34000"/>
                            </p:stCondLst>
                            <p:childTnLst>
                              <p:par>
                                <p:cTn id="4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8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9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0" fill="hold">
                            <p:stCondLst>
                              <p:cond delay="34500"/>
                            </p:stCondLst>
                            <p:childTnLst>
                              <p:par>
                                <p:cTn id="4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3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35000"/>
                            </p:stCondLst>
                            <p:childTnLst>
                              <p:par>
                                <p:cTn id="4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8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9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0" fill="hold">
                            <p:stCondLst>
                              <p:cond delay="35500"/>
                            </p:stCondLst>
                            <p:childTnLst>
                              <p:par>
                                <p:cTn id="4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3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4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>
                            <p:stCondLst>
                              <p:cond delay="36000"/>
                            </p:stCondLst>
                            <p:childTnLst>
                              <p:par>
                                <p:cTn id="4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8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9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>
                            <p:stCondLst>
                              <p:cond delay="36500"/>
                            </p:stCondLst>
                            <p:childTnLst>
                              <p:par>
                                <p:cTn id="4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3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4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5" fill="hold">
                            <p:stCondLst>
                              <p:cond delay="37000"/>
                            </p:stCondLst>
                            <p:childTnLst>
                              <p:par>
                                <p:cTn id="4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8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9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0" fill="hold">
                            <p:stCondLst>
                              <p:cond delay="37500"/>
                            </p:stCondLst>
                            <p:childTnLst>
                              <p:par>
                                <p:cTn id="45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3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4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38000"/>
                            </p:stCondLst>
                            <p:childTnLst>
                              <p:par>
                                <p:cTn id="4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8" dur="5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9" dur="5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0" fill="hold">
                            <p:stCondLst>
                              <p:cond delay="38500"/>
                            </p:stCondLst>
                            <p:childTnLst>
                              <p:par>
                                <p:cTn id="46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3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4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5" fill="hold">
                            <p:stCondLst>
                              <p:cond delay="39000"/>
                            </p:stCondLst>
                            <p:childTnLst>
                              <p:par>
                                <p:cTn id="46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8" dur="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9" dur="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39500"/>
                            </p:stCondLst>
                            <p:childTnLst>
                              <p:par>
                                <p:cTn id="47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3" dur="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4" dur="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5" fill="hold">
                            <p:stCondLst>
                              <p:cond delay="40000"/>
                            </p:stCondLst>
                            <p:childTnLst>
                              <p:par>
                                <p:cTn id="47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8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9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0" fill="hold">
                            <p:stCondLst>
                              <p:cond delay="40500"/>
                            </p:stCondLst>
                            <p:childTnLst>
                              <p:par>
                                <p:cTn id="48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3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4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5" fill="hold">
                            <p:stCondLst>
                              <p:cond delay="41000"/>
                            </p:stCondLst>
                            <p:childTnLst>
                              <p:par>
                                <p:cTn id="48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8" dur="5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9" dur="5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>
                            <p:stCondLst>
                              <p:cond delay="41500"/>
                            </p:stCondLst>
                            <p:childTnLst>
                              <p:par>
                                <p:cTn id="49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3" dur="5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4" dur="5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5" fill="hold">
                            <p:stCondLst>
                              <p:cond delay="42000"/>
                            </p:stCondLst>
                            <p:childTnLst>
                              <p:par>
                                <p:cTn id="49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8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9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0" fill="hold">
                            <p:stCondLst>
                              <p:cond delay="42500"/>
                            </p:stCondLst>
                            <p:childTnLst>
                              <p:par>
                                <p:cTn id="50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3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4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5" fill="hold">
                            <p:stCondLst>
                              <p:cond delay="43000"/>
                            </p:stCondLst>
                            <p:childTnLst>
                              <p:par>
                                <p:cTn id="50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8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9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0" fill="hold">
                            <p:stCondLst>
                              <p:cond delay="43500"/>
                            </p:stCondLst>
                            <p:childTnLst>
                              <p:par>
                                <p:cTn id="5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3" dur="5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4" dur="5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44000"/>
                            </p:stCondLst>
                            <p:childTnLst>
                              <p:par>
                                <p:cTn id="5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8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9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0" fill="hold">
                            <p:stCondLst>
                              <p:cond delay="44500"/>
                            </p:stCondLst>
                            <p:childTnLst>
                              <p:par>
                                <p:cTn id="5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3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4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5" fill="hold">
                            <p:stCondLst>
                              <p:cond delay="45000"/>
                            </p:stCondLst>
                            <p:childTnLst>
                              <p:par>
                                <p:cTn id="5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8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9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0" fill="hold">
                            <p:stCondLst>
                              <p:cond delay="45500"/>
                            </p:stCondLst>
                            <p:childTnLst>
                              <p:par>
                                <p:cTn id="5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3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4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5" fill="hold">
                            <p:stCondLst>
                              <p:cond delay="46000"/>
                            </p:stCondLst>
                            <p:childTnLst>
                              <p:par>
                                <p:cTn id="5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8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9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0" fill="hold">
                            <p:stCondLst>
                              <p:cond delay="46500"/>
                            </p:stCondLst>
                            <p:childTnLst>
                              <p:par>
                                <p:cTn id="5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3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4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>
                            <p:stCondLst>
                              <p:cond delay="47000"/>
                            </p:stCondLst>
                            <p:childTnLst>
                              <p:par>
                                <p:cTn id="5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8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9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0" fill="hold">
                            <p:stCondLst>
                              <p:cond delay="47500"/>
                            </p:stCondLst>
                            <p:childTnLst>
                              <p:par>
                                <p:cTn id="55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3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4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5" fill="hold">
                            <p:stCondLst>
                              <p:cond delay="48000"/>
                            </p:stCondLst>
                            <p:childTnLst>
                              <p:par>
                                <p:cTn id="5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8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9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0" fill="hold">
                            <p:stCondLst>
                              <p:cond delay="48500"/>
                            </p:stCondLst>
                            <p:childTnLst>
                              <p:par>
                                <p:cTn id="56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3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4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>
                            <p:stCondLst>
                              <p:cond delay="49000"/>
                            </p:stCondLst>
                            <p:childTnLst>
                              <p:par>
                                <p:cTn id="56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8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9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0" fill="hold">
                            <p:stCondLst>
                              <p:cond delay="49500"/>
                            </p:stCondLst>
                            <p:childTnLst>
                              <p:par>
                                <p:cTn id="57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3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4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5" fill="hold">
                            <p:stCondLst>
                              <p:cond delay="50000"/>
                            </p:stCondLst>
                            <p:childTnLst>
                              <p:par>
                                <p:cTn id="57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8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9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0" fill="hold">
                            <p:stCondLst>
                              <p:cond delay="50500"/>
                            </p:stCondLst>
                            <p:childTnLst>
                              <p:par>
                                <p:cTn id="58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3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4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>
                            <p:stCondLst>
                              <p:cond delay="51000"/>
                            </p:stCondLst>
                            <p:childTnLst>
                              <p:par>
                                <p:cTn id="58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8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9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0" fill="hold">
                            <p:stCondLst>
                              <p:cond delay="51500"/>
                            </p:stCondLst>
                            <p:childTnLst>
                              <p:par>
                                <p:cTn id="59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3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4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5" fill="hold">
                            <p:stCondLst>
                              <p:cond delay="52000"/>
                            </p:stCondLst>
                            <p:childTnLst>
                              <p:par>
                                <p:cTn id="59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8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9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0" fill="hold">
                            <p:stCondLst>
                              <p:cond delay="52500"/>
                            </p:stCondLst>
                            <p:childTnLst>
                              <p:par>
                                <p:cTn id="60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3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4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>
                            <p:stCondLst>
                              <p:cond delay="53000"/>
                            </p:stCondLst>
                            <p:childTnLst>
                              <p:par>
                                <p:cTn id="60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8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9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0" fill="hold">
                            <p:stCondLst>
                              <p:cond delay="53500"/>
                            </p:stCondLst>
                            <p:childTnLst>
                              <p:par>
                                <p:cTn id="6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3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4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5" fill="hold">
                            <p:stCondLst>
                              <p:cond delay="54000"/>
                            </p:stCondLst>
                            <p:childTnLst>
                              <p:par>
                                <p:cTn id="6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8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9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0" fill="hold">
                            <p:stCondLst>
                              <p:cond delay="54500"/>
                            </p:stCondLst>
                            <p:childTnLst>
                              <p:par>
                                <p:cTn id="6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3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4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>
                            <p:stCondLst>
                              <p:cond delay="55000"/>
                            </p:stCondLst>
                            <p:childTnLst>
                              <p:par>
                                <p:cTn id="6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8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9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0" fill="hold">
                            <p:stCondLst>
                              <p:cond delay="55500"/>
                            </p:stCondLst>
                            <p:childTnLst>
                              <p:par>
                                <p:cTn id="6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3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4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5" fill="hold">
                            <p:stCondLst>
                              <p:cond delay="56000"/>
                            </p:stCondLst>
                            <p:childTnLst>
                              <p:par>
                                <p:cTn id="6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8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9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0" fill="hold">
                            <p:stCondLst>
                              <p:cond delay="56500"/>
                            </p:stCondLst>
                            <p:childTnLst>
                              <p:par>
                                <p:cTn id="6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3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4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5" fill="hold">
                            <p:stCondLst>
                              <p:cond delay="57000"/>
                            </p:stCondLst>
                            <p:childTnLst>
                              <p:par>
                                <p:cTn id="6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8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9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0" fill="hold">
                            <p:stCondLst>
                              <p:cond delay="57500"/>
                            </p:stCondLst>
                            <p:childTnLst>
                              <p:par>
                                <p:cTn id="65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3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4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5" fill="hold">
                            <p:stCondLst>
                              <p:cond delay="58000"/>
                            </p:stCondLst>
                            <p:childTnLst>
                              <p:par>
                                <p:cTn id="6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8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9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0" fill="hold">
                            <p:stCondLst>
                              <p:cond delay="58500"/>
                            </p:stCondLst>
                            <p:childTnLst>
                              <p:par>
                                <p:cTn id="66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3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4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5" fill="hold">
                            <p:stCondLst>
                              <p:cond delay="59000"/>
                            </p:stCondLst>
                            <p:childTnLst>
                              <p:par>
                                <p:cTn id="66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8" dur="5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9" dur="5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0" fill="hold">
                            <p:stCondLst>
                              <p:cond delay="59500"/>
                            </p:stCondLst>
                            <p:childTnLst>
                              <p:par>
                                <p:cTn id="67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3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4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5" fill="hold">
                            <p:stCondLst>
                              <p:cond delay="60000"/>
                            </p:stCondLst>
                            <p:childTnLst>
                              <p:par>
                                <p:cTn id="67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8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9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0" fill="hold">
                            <p:stCondLst>
                              <p:cond delay="60500"/>
                            </p:stCondLst>
                            <p:childTnLst>
                              <p:par>
                                <p:cTn id="68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3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4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5" fill="hold">
                            <p:stCondLst>
                              <p:cond delay="61000"/>
                            </p:stCondLst>
                            <p:childTnLst>
                              <p:par>
                                <p:cTn id="68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8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9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0" fill="hold">
                            <p:stCondLst>
                              <p:cond delay="61500"/>
                            </p:stCondLst>
                            <p:childTnLst>
                              <p:par>
                                <p:cTn id="69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3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4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5" fill="hold">
                            <p:stCondLst>
                              <p:cond delay="62000"/>
                            </p:stCondLst>
                            <p:childTnLst>
                              <p:par>
                                <p:cTn id="69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8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9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0" fill="hold">
                            <p:stCondLst>
                              <p:cond delay="62500"/>
                            </p:stCondLst>
                            <p:childTnLst>
                              <p:par>
                                <p:cTn id="70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3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4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5" fill="hold">
                            <p:stCondLst>
                              <p:cond delay="63000"/>
                            </p:stCondLst>
                            <p:childTnLst>
                              <p:par>
                                <p:cTn id="70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8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9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0" fill="hold">
                            <p:stCondLst>
                              <p:cond delay="63500"/>
                            </p:stCondLst>
                            <p:childTnLst>
                              <p:par>
                                <p:cTn id="7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3" dur="5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4" dur="5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5" fill="hold">
                            <p:stCondLst>
                              <p:cond delay="64000"/>
                            </p:stCondLst>
                            <p:childTnLst>
                              <p:par>
                                <p:cTn id="7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8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9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0" fill="hold">
                            <p:stCondLst>
                              <p:cond delay="64500"/>
                            </p:stCondLst>
                            <p:childTnLst>
                              <p:par>
                                <p:cTn id="7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3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4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5" fill="hold">
                            <p:stCondLst>
                              <p:cond delay="65000"/>
                            </p:stCondLst>
                            <p:childTnLst>
                              <p:par>
                                <p:cTn id="7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8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9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0" fill="hold">
                            <p:stCondLst>
                              <p:cond delay="65500"/>
                            </p:stCondLst>
                            <p:childTnLst>
                              <p:par>
                                <p:cTn id="7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3" dur="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4" dur="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5" fill="hold">
                            <p:stCondLst>
                              <p:cond delay="66000"/>
                            </p:stCondLst>
                            <p:childTnLst>
                              <p:par>
                                <p:cTn id="7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8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9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0" fill="hold">
                            <p:stCondLst>
                              <p:cond delay="66500"/>
                            </p:stCondLst>
                            <p:childTnLst>
                              <p:par>
                                <p:cTn id="7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3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4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5" fill="hold">
                            <p:stCondLst>
                              <p:cond delay="67000"/>
                            </p:stCondLst>
                            <p:childTnLst>
                              <p:par>
                                <p:cTn id="7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8" dur="1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9" dur="1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0" fill="hold">
                            <p:stCondLst>
                              <p:cond delay="67100"/>
                            </p:stCondLst>
                            <p:childTnLst>
                              <p:par>
                                <p:cTn id="75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3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4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5" fill="hold">
                            <p:stCondLst>
                              <p:cond delay="67600"/>
                            </p:stCondLst>
                            <p:childTnLst>
                              <p:par>
                                <p:cTn id="7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8" dur="50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9" dur="50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0" fill="hold">
                            <p:stCondLst>
                              <p:cond delay="68100"/>
                            </p:stCondLst>
                            <p:childTnLst>
                              <p:par>
                                <p:cTn id="76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3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4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5" fill="hold">
                            <p:stCondLst>
                              <p:cond delay="68600"/>
                            </p:stCondLst>
                            <p:childTnLst>
                              <p:par>
                                <p:cTn id="76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8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9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0" fill="hold">
                            <p:stCondLst>
                              <p:cond delay="69100"/>
                            </p:stCondLst>
                            <p:childTnLst>
                              <p:par>
                                <p:cTn id="77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3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4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5" fill="hold">
                            <p:stCondLst>
                              <p:cond delay="69600"/>
                            </p:stCondLst>
                            <p:childTnLst>
                              <p:par>
                                <p:cTn id="77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8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9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0" fill="hold">
                            <p:stCondLst>
                              <p:cond delay="70100"/>
                            </p:stCondLst>
                            <p:childTnLst>
                              <p:par>
                                <p:cTn id="78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3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4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5" fill="hold">
                            <p:stCondLst>
                              <p:cond delay="70600"/>
                            </p:stCondLst>
                            <p:childTnLst>
                              <p:par>
                                <p:cTn id="78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8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9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0" fill="hold">
                            <p:stCondLst>
                              <p:cond delay="71100"/>
                            </p:stCondLst>
                            <p:childTnLst>
                              <p:par>
                                <p:cTn id="79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3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4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5" fill="hold">
                            <p:stCondLst>
                              <p:cond delay="71600"/>
                            </p:stCondLst>
                            <p:childTnLst>
                              <p:par>
                                <p:cTn id="79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8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9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0" fill="hold">
                            <p:stCondLst>
                              <p:cond delay="72100"/>
                            </p:stCondLst>
                            <p:childTnLst>
                              <p:par>
                                <p:cTn id="80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3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4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5" fill="hold">
                            <p:stCondLst>
                              <p:cond delay="72600"/>
                            </p:stCondLst>
                            <p:childTnLst>
                              <p:par>
                                <p:cTn id="80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8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9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0" fill="hold">
                            <p:stCondLst>
                              <p:cond delay="73100"/>
                            </p:stCondLst>
                            <p:childTnLst>
                              <p:par>
                                <p:cTn id="8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3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4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5" fill="hold">
                            <p:stCondLst>
                              <p:cond delay="73600"/>
                            </p:stCondLst>
                            <p:childTnLst>
                              <p:par>
                                <p:cTn id="8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8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9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0" fill="hold">
                            <p:stCondLst>
                              <p:cond delay="74100"/>
                            </p:stCondLst>
                            <p:childTnLst>
                              <p:par>
                                <p:cTn id="8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3" dur="5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4" dur="5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5" fill="hold">
                            <p:stCondLst>
                              <p:cond delay="74600"/>
                            </p:stCondLst>
                            <p:childTnLst>
                              <p:par>
                                <p:cTn id="8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8" dur="5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9" dur="5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0" fill="hold">
                            <p:stCondLst>
                              <p:cond delay="75100"/>
                            </p:stCondLst>
                            <p:childTnLst>
                              <p:par>
                                <p:cTn id="8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3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4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5" fill="hold">
                            <p:stCondLst>
                              <p:cond delay="75600"/>
                            </p:stCondLst>
                            <p:childTnLst>
                              <p:par>
                                <p:cTn id="8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8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9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0" fill="hold">
                            <p:stCondLst>
                              <p:cond delay="76100"/>
                            </p:stCondLst>
                            <p:childTnLst>
                              <p:par>
                                <p:cTn id="8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3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4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5" fill="hold">
                            <p:stCondLst>
                              <p:cond delay="76600"/>
                            </p:stCondLst>
                            <p:childTnLst>
                              <p:par>
                                <p:cTn id="8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8" dur="50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9" dur="50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0" fill="hold">
                            <p:stCondLst>
                              <p:cond delay="77100"/>
                            </p:stCondLst>
                            <p:childTnLst>
                              <p:par>
                                <p:cTn id="85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3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4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5" fill="hold">
                            <p:stCondLst>
                              <p:cond delay="77600"/>
                            </p:stCondLst>
                            <p:childTnLst>
                              <p:par>
                                <p:cTn id="8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8" dur="5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9" dur="5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0" fill="hold">
                            <p:stCondLst>
                              <p:cond delay="78100"/>
                            </p:stCondLst>
                            <p:childTnLst>
                              <p:par>
                                <p:cTn id="86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3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4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5" fill="hold">
                            <p:stCondLst>
                              <p:cond delay="78600"/>
                            </p:stCondLst>
                            <p:childTnLst>
                              <p:par>
                                <p:cTn id="86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8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9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0" fill="hold">
                            <p:stCondLst>
                              <p:cond delay="79100"/>
                            </p:stCondLst>
                            <p:childTnLst>
                              <p:par>
                                <p:cTn id="87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3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4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5" fill="hold">
                            <p:stCondLst>
                              <p:cond delay="79600"/>
                            </p:stCondLst>
                            <p:childTnLst>
                              <p:par>
                                <p:cTn id="87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8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9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0" fill="hold">
                            <p:stCondLst>
                              <p:cond delay="80100"/>
                            </p:stCondLst>
                            <p:childTnLst>
                              <p:par>
                                <p:cTn id="88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3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4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5" fill="hold">
                            <p:stCondLst>
                              <p:cond delay="80600"/>
                            </p:stCondLst>
                            <p:childTnLst>
                              <p:par>
                                <p:cTn id="88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8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9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0" fill="hold">
                            <p:stCondLst>
                              <p:cond delay="81100"/>
                            </p:stCondLst>
                            <p:childTnLst>
                              <p:par>
                                <p:cTn id="89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3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4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5" fill="hold">
                            <p:stCondLst>
                              <p:cond delay="81600"/>
                            </p:stCondLst>
                            <p:childTnLst>
                              <p:par>
                                <p:cTn id="89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8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9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0" fill="hold">
                            <p:stCondLst>
                              <p:cond delay="82100"/>
                            </p:stCondLst>
                            <p:childTnLst>
                              <p:par>
                                <p:cTn id="90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3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4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5" fill="hold">
                            <p:stCondLst>
                              <p:cond delay="82600"/>
                            </p:stCondLst>
                            <p:childTnLst>
                              <p:par>
                                <p:cTn id="90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8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9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0" fill="hold">
                            <p:stCondLst>
                              <p:cond delay="83100"/>
                            </p:stCondLst>
                            <p:childTnLst>
                              <p:par>
                                <p:cTn id="9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3" dur="5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4" dur="5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5" fill="hold">
                            <p:stCondLst>
                              <p:cond delay="83600"/>
                            </p:stCondLst>
                            <p:childTnLst>
                              <p:par>
                                <p:cTn id="9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8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9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Some with RAID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NetApp</a:t>
            </a:r>
            <a:endParaRPr lang="en-US" dirty="0" smtClean="0"/>
          </a:p>
          <a:p>
            <a:r>
              <a:rPr lang="en-US" dirty="0" smtClean="0"/>
              <a:t>Each shelf is a RAID 6 Array</a:t>
            </a:r>
          </a:p>
          <a:p>
            <a:r>
              <a:rPr lang="en-US" dirty="0" smtClean="0"/>
              <a:t>Each write has two parity calculations</a:t>
            </a:r>
          </a:p>
          <a:p>
            <a:r>
              <a:rPr lang="en-US" dirty="0" smtClean="0"/>
              <a:t>One LUN slows down, everything on the shelf slows down.</a:t>
            </a:r>
          </a:p>
          <a:p>
            <a:r>
              <a:rPr lang="en-US" dirty="0" smtClean="0"/>
              <a:t>Easy to manage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869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Some with RAID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8" y="4572000"/>
            <a:ext cx="71723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8" y="3276600"/>
            <a:ext cx="71723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3531529"/>
              </p:ext>
            </p:extLst>
          </p:nvPr>
        </p:nvGraphicFramePr>
        <p:xfrm>
          <a:off x="1019175" y="3417888"/>
          <a:ext cx="7105650" cy="16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3" name="Visio" r:id="rId4" imgW="7103485" imgH="159750" progId="Visio.Drawing.11">
                  <p:link updateAutomatic="1"/>
                </p:oleObj>
              </mc:Choice>
              <mc:Fallback>
                <p:oleObj name="Visio" r:id="rId4" imgW="7103485" imgH="159750" progId="Visio.Drawing.11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19175" y="3417888"/>
                        <a:ext cx="7105650" cy="160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558900"/>
              </p:ext>
            </p:extLst>
          </p:nvPr>
        </p:nvGraphicFramePr>
        <p:xfrm>
          <a:off x="1019175" y="4713288"/>
          <a:ext cx="7105650" cy="16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4" name="Visio" r:id="rId4" imgW="7103485" imgH="159750" progId="Visio.Drawing.11">
                  <p:link updateAutomatic="1"/>
                </p:oleObj>
              </mc:Choice>
              <mc:Fallback>
                <p:oleObj name="Visio" r:id="rId4" imgW="7103485" imgH="159750" progId="Visio.Drawing.11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19175" y="4713288"/>
                        <a:ext cx="7105650" cy="160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9649389"/>
              </p:ext>
            </p:extLst>
          </p:nvPr>
        </p:nvGraphicFramePr>
        <p:xfrm>
          <a:off x="1020762" y="3578224"/>
          <a:ext cx="7102475" cy="13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5" name="Visio" r:id="rId4" imgW="7100786" imgH="138125" progId="Visio.Drawing.11">
                  <p:link updateAutomatic="1"/>
                </p:oleObj>
              </mc:Choice>
              <mc:Fallback>
                <p:oleObj name="Visio" r:id="rId4" imgW="7100786" imgH="138125" progId="Visio.Drawing.11">
                  <p:link updateAutomatic="1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0762" y="3578224"/>
                        <a:ext cx="7102475" cy="13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3265760"/>
              </p:ext>
            </p:extLst>
          </p:nvPr>
        </p:nvGraphicFramePr>
        <p:xfrm>
          <a:off x="1020762" y="4867274"/>
          <a:ext cx="7102475" cy="13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" name="Visio" r:id="rId4" imgW="7100786" imgH="138125" progId="Visio.Drawing.11">
                  <p:link updateAutomatic="1"/>
                </p:oleObj>
              </mc:Choice>
              <mc:Fallback>
                <p:oleObj name="Visio" r:id="rId4" imgW="7100786" imgH="138125" progId="Visio.Drawing.11">
                  <p:link updateAutomatic="1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0762" y="4867274"/>
                        <a:ext cx="7102475" cy="13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0815752"/>
              </p:ext>
            </p:extLst>
          </p:nvPr>
        </p:nvGraphicFramePr>
        <p:xfrm>
          <a:off x="1020762" y="3716337"/>
          <a:ext cx="7102475" cy="13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" name="Visio" r:id="rId4" imgW="7100786" imgH="138125" progId="Visio.Drawing.11">
                  <p:link updateAutomatic="1"/>
                </p:oleObj>
              </mc:Choice>
              <mc:Fallback>
                <p:oleObj name="Visio" r:id="rId4" imgW="7100786" imgH="138125" progId="Visio.Drawing.11">
                  <p:link updateAutomatic="1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0762" y="3716337"/>
                        <a:ext cx="7102475" cy="13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984942"/>
              </p:ext>
            </p:extLst>
          </p:nvPr>
        </p:nvGraphicFramePr>
        <p:xfrm>
          <a:off x="1020762" y="5005387"/>
          <a:ext cx="7102475" cy="13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8" name="Visio" r:id="rId4" imgW="7100786" imgH="138125" progId="Visio.Drawing.11">
                  <p:link updateAutomatic="1"/>
                </p:oleObj>
              </mc:Choice>
              <mc:Fallback>
                <p:oleObj name="Visio" r:id="rId4" imgW="7100786" imgH="138125" progId="Visio.Drawing.11">
                  <p:link updateAutomatic="1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0762" y="5005387"/>
                        <a:ext cx="7102475" cy="13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429000"/>
            <a:ext cx="52387" cy="9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5814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4337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722687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7244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91966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175" y="473075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4" name="Picture 2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919661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5" name="Picture 2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5814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6" name="Picture 24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4290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7" name="Picture 25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918073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8" name="Picture 26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187" y="5005387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9" name="Picture 27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47371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00" name="Picture 28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7362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01" name="Picture 29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74345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02" name="Picture 30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622674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03" name="Picture 31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5048249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04" name="Picture 32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622673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05" name="Picture 3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50" y="3765549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12" name="Picture 40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900" y="344011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3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0" y="344011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050" y="3440112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474345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1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76554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425" y="473075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31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75" y="3444873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24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550" y="3721099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28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650" y="3722687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3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428999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40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425" y="474345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2200" y="3722687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7338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32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775073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727448"/>
            <a:ext cx="52387" cy="9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40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725" y="373221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3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950" y="373221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2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733800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30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3735385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28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729828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1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425" y="3735385"/>
            <a:ext cx="57150" cy="8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371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"/>
                            </p:stCondLst>
                            <p:childTnLst>
                              <p:par>
                                <p:cTn id="7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500"/>
                            </p:stCondLst>
                            <p:childTnLst>
                              <p:par>
                                <p:cTn id="8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500"/>
                            </p:stCondLst>
                            <p:childTnLst>
                              <p:par>
                                <p:cTn id="9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000"/>
                            </p:stCondLst>
                            <p:childTnLst>
                              <p:par>
                                <p:cTn id="9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7500"/>
                            </p:stCondLst>
                            <p:childTnLst>
                              <p:par>
                                <p:cTn id="10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8500"/>
                            </p:stCondLst>
                            <p:childTnLst>
                              <p:par>
                                <p:cTn id="1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9500"/>
                            </p:stCondLst>
                            <p:childTnLst>
                              <p:par>
                                <p:cTn id="1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3500"/>
                            </p:stCondLst>
                            <p:childTnLst>
                              <p:par>
                                <p:cTn id="1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4500"/>
                            </p:stCondLst>
                            <p:childTnLst>
                              <p:par>
                                <p:cTn id="17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6500"/>
                            </p:stCondLst>
                            <p:childTnLst>
                              <p:par>
                                <p:cTn id="17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8500"/>
                            </p:stCondLst>
                            <p:childTnLst>
                              <p:par>
                                <p:cTn id="18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0500"/>
                            </p:stCondLst>
                            <p:childTnLst>
                              <p:par>
                                <p:cTn id="18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2500"/>
                            </p:stCondLst>
                            <p:childTnLst>
                              <p:par>
                                <p:cTn id="19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4500"/>
                            </p:stCondLst>
                            <p:childTnLst>
                              <p:par>
                                <p:cTn id="19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6500"/>
                            </p:stCondLst>
                            <p:childTnLst>
                              <p:par>
                                <p:cTn id="20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28500"/>
                            </p:stCondLst>
                            <p:childTnLst>
                              <p:par>
                                <p:cTn id="20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30500"/>
                            </p:stCondLst>
                            <p:childTnLst>
                              <p:par>
                                <p:cTn id="2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2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2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32500"/>
                            </p:stCondLst>
                            <p:childTnLst>
                              <p:par>
                                <p:cTn id="2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34500"/>
                            </p:stCondLst>
                            <p:childTnLst>
                              <p:par>
                                <p:cTn id="2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Some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EMC, Hitachi, Some IBM Units</a:t>
            </a:r>
          </a:p>
          <a:p>
            <a:r>
              <a:rPr lang="en-US" dirty="0" smtClean="0"/>
              <a:t>High Management Overhead</a:t>
            </a:r>
          </a:p>
          <a:p>
            <a:r>
              <a:rPr lang="en-US" dirty="0" smtClean="0"/>
              <a:t>Total Control of LUN placement</a:t>
            </a:r>
          </a:p>
          <a:p>
            <a:r>
              <a:rPr lang="en-US" dirty="0" smtClean="0"/>
              <a:t>LUN can span RAID groups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21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Shared Some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7" y="4038600"/>
            <a:ext cx="71723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2661742"/>
              </p:ext>
            </p:extLst>
          </p:nvPr>
        </p:nvGraphicFramePr>
        <p:xfrm>
          <a:off x="-106363" y="2874963"/>
          <a:ext cx="4600576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" name="Visio" r:id="rId5" imgW="4600642" imgH="2771698" progId="Visio.Drawing.11">
                  <p:link updateAutomatic="1"/>
                </p:oleObj>
              </mc:Choice>
              <mc:Fallback>
                <p:oleObj name="Visio" r:id="rId5" imgW="4600642" imgH="2771698" progId="Visio.Drawing.11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-106363" y="2874963"/>
                        <a:ext cx="4600576" cy="2771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526832"/>
              </p:ext>
            </p:extLst>
          </p:nvPr>
        </p:nvGraphicFramePr>
        <p:xfrm>
          <a:off x="2271713" y="2874963"/>
          <a:ext cx="4600575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" name="Visio" r:id="rId5" imgW="4600642" imgH="2771698" progId="Visio.Drawing.11">
                  <p:link updateAutomatic="1"/>
                </p:oleObj>
              </mc:Choice>
              <mc:Fallback>
                <p:oleObj name="Visio" r:id="rId5" imgW="4600642" imgH="2771698" progId="Visio.Drawing.11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71713" y="2874963"/>
                        <a:ext cx="4600575" cy="2771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8" y="2743200"/>
            <a:ext cx="71723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00200" y="2373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RAID 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52600" y="36692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RAID 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311650" y="23738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RAID 10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14799" y="36692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RAID 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77000" y="36692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RAID 5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05600" y="238021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RAID 10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191000"/>
            <a:ext cx="10477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171950"/>
            <a:ext cx="10477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191000"/>
            <a:ext cx="10477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186235"/>
            <a:ext cx="10477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949" y="4186234"/>
            <a:ext cx="10477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4" y="4191000"/>
            <a:ext cx="10477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212" y="4191000"/>
            <a:ext cx="10477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186233"/>
            <a:ext cx="10477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9182482"/>
              </p:ext>
            </p:extLst>
          </p:nvPr>
        </p:nvGraphicFramePr>
        <p:xfrm>
          <a:off x="3444874" y="2895600"/>
          <a:ext cx="2727326" cy="13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" name="Visio" r:id="rId5" imgW="2254582" imgH="138125" progId="Visio.Drawing.11">
                  <p:link updateAutomatic="1"/>
                </p:oleObj>
              </mc:Choice>
              <mc:Fallback>
                <p:oleObj name="Visio" r:id="rId5" imgW="2254582" imgH="138125" progId="Visio.Drawing.11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444874" y="2895600"/>
                        <a:ext cx="2727326" cy="138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876550"/>
            <a:ext cx="126763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890835"/>
            <a:ext cx="126763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949" y="2890834"/>
            <a:ext cx="126763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890833"/>
            <a:ext cx="126763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5152431"/>
              </p:ext>
            </p:extLst>
          </p:nvPr>
        </p:nvGraphicFramePr>
        <p:xfrm>
          <a:off x="1082675" y="4371975"/>
          <a:ext cx="2254250" cy="13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" name="Visio" r:id="rId5" imgW="2254582" imgH="138125" progId="Visio.Drawing.11">
                  <p:link updateAutomatic="1"/>
                </p:oleObj>
              </mc:Choice>
              <mc:Fallback>
                <p:oleObj name="Visio" r:id="rId5" imgW="2254582" imgH="138125" progId="Visio.Drawing.11">
                  <p:link updateAutomatic="1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75" y="4371975"/>
                        <a:ext cx="2254250" cy="13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6292777"/>
              </p:ext>
            </p:extLst>
          </p:nvPr>
        </p:nvGraphicFramePr>
        <p:xfrm>
          <a:off x="1082675" y="4572000"/>
          <a:ext cx="2254250" cy="13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" name="Visio" r:id="rId5" imgW="2254582" imgH="138125" progId="Visio.Drawing.11">
                  <p:link updateAutomatic="1"/>
                </p:oleObj>
              </mc:Choice>
              <mc:Fallback>
                <p:oleObj name="Visio" r:id="rId5" imgW="2254582" imgH="138125" progId="Visio.Drawing.11">
                  <p:link updateAutomatic="1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75" y="4572000"/>
                        <a:ext cx="2254250" cy="13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" name="Picture 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387" y="4354512"/>
            <a:ext cx="10477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9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212" y="4572000"/>
            <a:ext cx="10477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356099"/>
            <a:ext cx="10477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560886"/>
            <a:ext cx="10477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560885"/>
            <a:ext cx="126763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2169220"/>
              </p:ext>
            </p:extLst>
          </p:nvPr>
        </p:nvGraphicFramePr>
        <p:xfrm>
          <a:off x="1082675" y="2882899"/>
          <a:ext cx="2254250" cy="13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" name="Visio" r:id="rId5" imgW="2254582" imgH="138125" progId="Visio.Drawing.11">
                  <p:link updateAutomatic="1"/>
                </p:oleObj>
              </mc:Choice>
              <mc:Fallback>
                <p:oleObj name="Visio" r:id="rId5" imgW="2254582" imgH="138125" progId="Visio.Drawing.11">
                  <p:link updateAutomatic="1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75" y="2882899"/>
                        <a:ext cx="2254250" cy="13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" name="Picture 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387" y="2865436"/>
            <a:ext cx="10477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867023"/>
            <a:ext cx="10477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281559"/>
              </p:ext>
            </p:extLst>
          </p:nvPr>
        </p:nvGraphicFramePr>
        <p:xfrm>
          <a:off x="3444875" y="4191000"/>
          <a:ext cx="2254250" cy="13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8" name="Visio" r:id="rId5" imgW="2254582" imgH="138125" progId="Visio.Drawing.11">
                  <p:link updateAutomatic="1"/>
                </p:oleObj>
              </mc:Choice>
              <mc:Fallback>
                <p:oleObj name="Visio" r:id="rId5" imgW="2254582" imgH="138125" progId="Visio.Drawing.11">
                  <p:link updateAutomatic="1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875" y="4191000"/>
                        <a:ext cx="2254250" cy="13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9" name="Picture 9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12" y="4191000"/>
            <a:ext cx="10477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179886"/>
            <a:ext cx="104775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179885"/>
            <a:ext cx="126763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920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8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1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4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"/>
                            </p:stCondLst>
                            <p:childTnLst>
                              <p:par>
                                <p:cTn id="1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500"/>
                            </p:stCondLst>
                            <p:childTnLst>
                              <p:par>
                                <p:cTn id="1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0"/>
                            </p:stCondLst>
                            <p:childTnLst>
                              <p:par>
                                <p:cTn id="1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208</TotalTime>
  <Words>562</Words>
  <Application>Microsoft Office PowerPoint</Application>
  <PresentationFormat>On-screen Show (4:3)</PresentationFormat>
  <Paragraphs>98</Paragraphs>
  <Slides>19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17</vt:i4>
      </vt:variant>
      <vt:variant>
        <vt:lpstr>Slide Titles</vt:lpstr>
      </vt:variant>
      <vt:variant>
        <vt:i4>19</vt:i4>
      </vt:variant>
    </vt:vector>
  </HeadingPairs>
  <TitlesOfParts>
    <vt:vector size="37" baseType="lpstr">
      <vt:lpstr>Flow</vt:lpstr>
      <vt:lpstr>C:\Users\dcherry\Documents\Speaking Engagements\_Slide Decks &amp; Sample Code\Drawing1\Drawing\~Page-1\Direct data.80</vt:lpstr>
      <vt:lpstr>C:\Users\dcherry\Documents\Speaking Engagements\_Slide Decks &amp; Sample Code\Drawing1\Drawing\~Page-1\Direct data.80</vt:lpstr>
      <vt:lpstr>C:\Users\dcherry\Documents\Speaking Engagements\_Slide Decks &amp; Sample Code\Drawing1\Drawing\~Page-1\Direct data.80</vt:lpstr>
      <vt:lpstr>C:\Users\dcherry\Documents\Speaking Engagements\_Slide Decks &amp; Sample Code\Drawing1\Drawing\~Page-1\Direct data.80</vt:lpstr>
      <vt:lpstr>C:\Users\dcherry\Documents\Speaking Engagements\_Slide Decks &amp; Sample Code\Drawing1\Drawing\~Page-1\Direct data.80</vt:lpstr>
      <vt:lpstr>C:\Users\dcherry\Documents\Speaking Engagements\_Slide Decks &amp; Sample Code\Drawing1\Drawing\~Page-1\Direct data.80</vt:lpstr>
      <vt:lpstr>C:\Users\dcherry\Documents\Speaking Engagements\_Slide Decks &amp; Sample Code\Drawing1\Drawing\~Page-1\Direct data.80</vt:lpstr>
      <vt:lpstr>C:\Users\dcherry\Documents\Speaking Engagements\_Slide Decks &amp; Sample Code\Drawing1\Drawing\~Page-1\Direct data.80</vt:lpstr>
      <vt:lpstr>C:\Users\dcherry\Documents\Speaking Engagements\_Slide Decks &amp; Sample Code\Drawing1\Drawing\~Page-1\Direct data.80</vt:lpstr>
      <vt:lpstr>C:\Users\dcherry\Documents\Speaking Engagements\_Slide Decks &amp; Sample Code\Drawing1\Drawing\~Page-1\Direct data.80</vt:lpstr>
      <vt:lpstr>C:\Users\dcherry\Documents\Speaking Engagements\_Slide Decks &amp; Sample Code\Drawing1\Drawing\~Page-1\Direct data.83</vt:lpstr>
      <vt:lpstr>C:\Users\dcherry\Documents\Speaking Engagements\_Slide Decks &amp; Sample Code\Drawing1\Drawing\~Page-1\Direct data.83</vt:lpstr>
      <vt:lpstr>C:\Users\dcherry\Documents\Speaking Engagements\_Slide Decks &amp; Sample Code\Drawing1\Drawing\~Page-1\Direct data.83</vt:lpstr>
      <vt:lpstr>C:\Users\dcherry\Documents\Speaking Engagements\_Slide Decks &amp; Sample Code\Drawing1\Drawing\~Page-1\Direct data.83</vt:lpstr>
      <vt:lpstr>C:\Users\dcherry\Documents\Speaking Engagements\_Slide Decks &amp; Sample Code\Drawing1\Drawing\~Page-1\Direct data.83</vt:lpstr>
      <vt:lpstr>C:\Users\dcherry\Documents\Speaking Engagements\_Slide Decks &amp; Sample Code\Drawing1\Drawing\~Page-1\Direct data.83</vt:lpstr>
      <vt:lpstr>C:\Users\dcherry\Documents\Speaking Engagements\_Slide Decks &amp; Sample Code\Drawing1\Drawing\~Page-1\Direct data.83</vt:lpstr>
      <vt:lpstr>There’s More To Know About Storage?</vt:lpstr>
      <vt:lpstr>Agenda</vt:lpstr>
      <vt:lpstr>Different Storage Array Design Techniques</vt:lpstr>
      <vt:lpstr>Shared Everything (RAID 10)</vt:lpstr>
      <vt:lpstr>Shared Everything (RAID 10)</vt:lpstr>
      <vt:lpstr>Shared Some with RAID 6</vt:lpstr>
      <vt:lpstr>Shared Some with RAID 6</vt:lpstr>
      <vt:lpstr>Shared Some Array</vt:lpstr>
      <vt:lpstr>Shared Some Array</vt:lpstr>
      <vt:lpstr>No RAID Storage Arrays</vt:lpstr>
      <vt:lpstr>No RAID Storage Arrays</vt:lpstr>
      <vt:lpstr>Copy on First Write</vt:lpstr>
      <vt:lpstr>Copy on First Write</vt:lpstr>
      <vt:lpstr>Snapshots</vt:lpstr>
      <vt:lpstr>Clones</vt:lpstr>
      <vt:lpstr>Consistency is Key</vt:lpstr>
      <vt:lpstr>Array based replication</vt:lpstr>
      <vt:lpstr>Q &amp; A</vt:lpstr>
      <vt:lpstr>Denny Cherry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There’s More To Know About Storage?</dc:title>
  <dc:creator>Denny Cherry</dc:creator>
  <cp:lastModifiedBy>Denny Cherry</cp:lastModifiedBy>
  <cp:revision>41</cp:revision>
  <dcterms:created xsi:type="dcterms:W3CDTF">2006-08-16T00:00:00Z</dcterms:created>
  <dcterms:modified xsi:type="dcterms:W3CDTF">2010-06-23T20:06:51Z</dcterms:modified>
</cp:coreProperties>
</file>