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59" r:id="rId6"/>
    <p:sldId id="264" r:id="rId7"/>
    <p:sldId id="261" r:id="rId8"/>
    <p:sldId id="265" r:id="rId9"/>
    <p:sldId id="260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07" autoAdjust="0"/>
  </p:normalViewPr>
  <p:slideViewPr>
    <p:cSldViewPr>
      <p:cViewPr>
        <p:scale>
          <a:sx n="96" d="100"/>
          <a:sy n="96" d="100"/>
        </p:scale>
        <p:origin x="-142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2993B-9544-4E8A-B6BC-3EC2055B3F58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5908A-1338-49E6-B372-7257C10C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4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Lun</a:t>
            </a:r>
            <a:r>
              <a:rPr lang="en-US" dirty="0" smtClean="0"/>
              <a:t> is created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start writing data to the LUN and everything is happy</a:t>
            </a:r>
          </a:p>
          <a:p>
            <a:r>
              <a:rPr lang="en-US" baseline="0" dirty="0" smtClean="0"/>
              <a:t>As we add more LUNs to the disks, the disks start to slow down and are IOs start to stall.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5908A-1338-49E6-B372-7257C10C0C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2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Moves in and out of the system.</a:t>
            </a:r>
          </a:p>
          <a:p>
            <a:r>
              <a:rPr lang="en-US" dirty="0" smtClean="0"/>
              <a:t>If the profile</a:t>
            </a:r>
            <a:r>
              <a:rPr lang="en-US" baseline="0" dirty="0" smtClean="0"/>
              <a:t> of my data changes, and the pink LUN now needs to be a different RAID type, we can simply move it.</a:t>
            </a:r>
          </a:p>
          <a:p>
            <a:r>
              <a:rPr lang="en-US" baseline="0" dirty="0" smtClean="0"/>
              <a:t>We can then create new LUNs on the blue RAID group. As it gets over loaded we can move those LUNs to other disks.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5908A-1338-49E6-B372-7257C10C0C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32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26" Type="http://schemas.openxmlformats.org/officeDocument/2006/relationships/image" Target="../media/image67.png"/><Relationship Id="rId3" Type="http://schemas.openxmlformats.org/officeDocument/2006/relationships/image" Target="../media/image44.png"/><Relationship Id="rId21" Type="http://schemas.openxmlformats.org/officeDocument/2006/relationships/image" Target="../media/image62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5" Type="http://schemas.openxmlformats.org/officeDocument/2006/relationships/image" Target="../media/image66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20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24" Type="http://schemas.openxmlformats.org/officeDocument/2006/relationships/image" Target="../media/image65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23" Type="http://schemas.openxmlformats.org/officeDocument/2006/relationships/image" Target="../media/image64.png"/><Relationship Id="rId28" Type="http://schemas.openxmlformats.org/officeDocument/2006/relationships/image" Target="../media/image69.png"/><Relationship Id="rId10" Type="http://schemas.openxmlformats.org/officeDocument/2006/relationships/image" Target="../media/image51.png"/><Relationship Id="rId19" Type="http://schemas.openxmlformats.org/officeDocument/2006/relationships/image" Target="../media/image60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Relationship Id="rId22" Type="http://schemas.openxmlformats.org/officeDocument/2006/relationships/image" Target="../media/image63.png"/><Relationship Id="rId27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5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2.png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jpeg"/><Relationship Id="rId5" Type="http://schemas.openxmlformats.org/officeDocument/2006/relationships/image" Target="../media/image73.jpeg"/><Relationship Id="rId4" Type="http://schemas.openxmlformats.org/officeDocument/2006/relationships/image" Target="../media/image7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9.png"/><Relationship Id="rId5" Type="http://schemas.openxmlformats.org/officeDocument/2006/relationships/oleObject" Target="file:///C:\Users\dcherry\Documents\Speaking%20Engagements\_Slide%20Decks%20&amp;%20Sample%20Code\Drawing1\Drawing\~Page-1\Direct%20data.80" TargetMode="Externa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8.png"/><Relationship Id="rId18" Type="http://schemas.openxmlformats.org/officeDocument/2006/relationships/image" Target="../media/image28.png"/><Relationship Id="rId3" Type="http://schemas.openxmlformats.org/officeDocument/2006/relationships/image" Target="../media/image23.png"/><Relationship Id="rId21" Type="http://schemas.openxmlformats.org/officeDocument/2006/relationships/image" Target="../media/image17.png"/><Relationship Id="rId7" Type="http://schemas.openxmlformats.org/officeDocument/2006/relationships/image" Target="../media/image22.emf"/><Relationship Id="rId12" Type="http://schemas.openxmlformats.org/officeDocument/2006/relationships/image" Target="../media/image19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20" Type="http://schemas.openxmlformats.org/officeDocument/2006/relationships/image" Target="../media/image30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emf"/><Relationship Id="rId11" Type="http://schemas.openxmlformats.org/officeDocument/2006/relationships/image" Target="../media/image16.png"/><Relationship Id="rId5" Type="http://schemas.openxmlformats.org/officeDocument/2006/relationships/image" Target="../media/image20.emf"/><Relationship Id="rId15" Type="http://schemas.openxmlformats.org/officeDocument/2006/relationships/image" Target="../media/image26.png"/><Relationship Id="rId23" Type="http://schemas.openxmlformats.org/officeDocument/2006/relationships/image" Target="../media/image15.png"/><Relationship Id="rId10" Type="http://schemas.openxmlformats.org/officeDocument/2006/relationships/image" Target="../media/image12.png"/><Relationship Id="rId19" Type="http://schemas.openxmlformats.org/officeDocument/2006/relationships/image" Target="../media/image29.png"/><Relationship Id="rId4" Type="http://schemas.openxmlformats.org/officeDocument/2006/relationships/oleObject" Target="file:///C:\Users\dcherry\Documents\Speaking%20Engagements\_Slide%20Decks%20&amp;%20Sample%20Code\Drawing1\Drawing\~Page-1\Direct%20data.80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25.png"/><Relationship Id="rId22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emf"/><Relationship Id="rId11" Type="http://schemas.openxmlformats.org/officeDocument/2006/relationships/image" Target="../media/image39.png"/><Relationship Id="rId5" Type="http://schemas.openxmlformats.org/officeDocument/2006/relationships/oleObject" Target="file:///C:\Users\dcherry\Documents\Speaking%20Engagements\_Slide%20Decks%20&amp;%20Sample%20Code\Drawing1\Drawing\~Page-1\Direct%20data.83" TargetMode="External"/><Relationship Id="rId15" Type="http://schemas.openxmlformats.org/officeDocument/2006/relationships/image" Target="../media/image33.emf"/><Relationship Id="rId10" Type="http://schemas.openxmlformats.org/officeDocument/2006/relationships/image" Target="../media/image38.png"/><Relationship Id="rId4" Type="http://schemas.openxmlformats.org/officeDocument/2006/relationships/image" Target="../media/image35.png"/><Relationship Id="rId9" Type="http://schemas.openxmlformats.org/officeDocument/2006/relationships/image" Target="../media/image24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There’s More To Know About Storage?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/>
              <a:t>Senior Database Administrator / Architect</a:t>
            </a:r>
          </a:p>
          <a:p>
            <a:r>
              <a:rPr lang="en-US" smtClean="0"/>
              <a:t>mrdenny@mrdenny.com</a:t>
            </a:r>
            <a:endParaRPr lang="en-US" dirty="0"/>
          </a:p>
          <a:p>
            <a:r>
              <a:rPr lang="en-US" dirty="0"/>
              <a:t>MVP, MCSA, MCDBA, MCTS, MCITP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RAID Storage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XIV</a:t>
            </a:r>
          </a:p>
          <a:p>
            <a:r>
              <a:rPr lang="en-US" dirty="0" smtClean="0"/>
              <a:t>Disk shelves are either IO modules or disk modules</a:t>
            </a:r>
          </a:p>
          <a:p>
            <a:r>
              <a:rPr lang="en-US" dirty="0" smtClean="0"/>
              <a:t>Data is placed on one IO module and one disk module</a:t>
            </a:r>
          </a:p>
          <a:p>
            <a:r>
              <a:rPr lang="en-US" dirty="0" smtClean="0"/>
              <a:t>LUNs are created in 512k blocks on as many disks are needed to create the LUN.</a:t>
            </a:r>
          </a:p>
          <a:p>
            <a:r>
              <a:rPr lang="en-US" dirty="0" smtClean="0"/>
              <a:t>Can survive multiple disk failures</a:t>
            </a:r>
          </a:p>
          <a:p>
            <a:r>
              <a:rPr lang="en-US" dirty="0" smtClean="0"/>
              <a:t>Can survive multiple shelf failures</a:t>
            </a:r>
          </a:p>
          <a:p>
            <a:r>
              <a:rPr lang="en-US" dirty="0" smtClean="0"/>
              <a:t>If the right two disks fail, a LUN can become corrupt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RAID Storage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" y="3200400"/>
            <a:ext cx="71723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670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670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43399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43397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670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670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4339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367087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43400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67086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3400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670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67085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381369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3400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343396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3670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54283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670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36708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54283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67083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5" name="Picture 2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395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67082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54283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81369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9" name="Picture 3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54283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889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2" name="Picture 3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8898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88987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88986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8" name="Picture 4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9" name="Picture 4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495332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0" name="Picture 4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50519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1" name="Picture 4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5332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2" name="Picture 4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3" name="Picture 4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95332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4" name="Picture 48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5" name="Picture 49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332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16073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" name="Picture 51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95332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8" name="Picture 52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16074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9" name="Picture 53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488985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50" name="Picture 54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2241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51" name="Picture 55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95332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52" name="Picture 56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22418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90569"/>
            <a:ext cx="76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51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500"/>
                            </p:stCondLst>
                            <p:childTnLst>
                              <p:par>
                                <p:cTn id="17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on First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most arrays for snapshots</a:t>
            </a:r>
          </a:p>
          <a:p>
            <a:r>
              <a:rPr lang="en-US" dirty="0" smtClean="0"/>
              <a:t>Used by VMware for snapshots</a:t>
            </a:r>
          </a:p>
          <a:p>
            <a:r>
              <a:rPr lang="en-US" dirty="0" smtClean="0"/>
              <a:t>First time block is written to, old block is copied to snapshot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55332"/>
            <a:ext cx="4953000" cy="386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743267" cy="1406769"/>
          </a:xfrm>
        </p:spPr>
        <p:txBody>
          <a:bodyPr/>
          <a:lstStyle/>
          <a:p>
            <a:r>
              <a:rPr lang="en-US" dirty="0" smtClean="0"/>
              <a:t>Copy on First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743267" cy="540199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486400"/>
            <a:ext cx="2011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Raid Groups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276600"/>
            <a:ext cx="208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Snapshot Space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82" y="5044778"/>
            <a:ext cx="304800" cy="49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82" y="5044778"/>
            <a:ext cx="295275" cy="47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82" y="5044778"/>
            <a:ext cx="304800" cy="49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00565" y="2286000"/>
            <a:ext cx="234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Snapshot is Taken</a:t>
            </a:r>
            <a:endParaRPr lang="en-US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63" y="5044778"/>
            <a:ext cx="304800" cy="49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82" y="5044778"/>
            <a:ext cx="298482" cy="48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06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0209 -0.2939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SQL Server Snapshots</a:t>
            </a:r>
          </a:p>
          <a:p>
            <a:r>
              <a:rPr lang="en-US" dirty="0" smtClean="0"/>
              <a:t>A consistent point in time snapshot on a LUN</a:t>
            </a:r>
          </a:p>
          <a:p>
            <a:r>
              <a:rPr lang="en-US" dirty="0" smtClean="0"/>
              <a:t>Can be mounted to other servers in read or read/write mode</a:t>
            </a:r>
          </a:p>
          <a:p>
            <a:r>
              <a:rPr lang="en-US" dirty="0" smtClean="0"/>
              <a:t>Requires that host disks be flushed before </a:t>
            </a:r>
            <a:r>
              <a:rPr lang="en-US" dirty="0" err="1" smtClean="0"/>
              <a:t>spanshot</a:t>
            </a:r>
            <a:r>
              <a:rPr lang="en-US" dirty="0" smtClean="0"/>
              <a:t> can be taken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duplicate of source LUN</a:t>
            </a:r>
          </a:p>
          <a:p>
            <a:r>
              <a:rPr lang="en-US" dirty="0" smtClean="0"/>
              <a:t>Typically created on different physical disks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taking a snapshot of LUNs hosting databases all LUNs must be consistent with each other or database will be suspect.</a:t>
            </a:r>
          </a:p>
          <a:p>
            <a:r>
              <a:rPr lang="en-US" dirty="0" smtClean="0"/>
              <a:t>Requires host flushes all writes to disk, and pauses all writes while snapshot is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based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Techniques vary depending on array vendor</a:t>
            </a:r>
          </a:p>
          <a:p>
            <a:r>
              <a:rPr lang="en-US" dirty="0" smtClean="0"/>
              <a:t>Most arrays can only replicate to same brand or model</a:t>
            </a:r>
          </a:p>
          <a:p>
            <a:pPr lvl="1"/>
            <a:r>
              <a:rPr lang="en-US" dirty="0" smtClean="0"/>
              <a:t>EMC to EMC</a:t>
            </a:r>
          </a:p>
          <a:p>
            <a:pPr lvl="1"/>
            <a:r>
              <a:rPr lang="en-US" dirty="0" smtClean="0"/>
              <a:t>IBM to IBM</a:t>
            </a:r>
          </a:p>
          <a:p>
            <a:pPr lvl="1"/>
            <a:r>
              <a:rPr lang="en-US" dirty="0" err="1" smtClean="0"/>
              <a:t>NetApp</a:t>
            </a:r>
            <a:r>
              <a:rPr lang="en-US" dirty="0" smtClean="0"/>
              <a:t> to </a:t>
            </a:r>
            <a:r>
              <a:rPr lang="en-US" dirty="0" err="1" smtClean="0"/>
              <a:t>NetApp</a:t>
            </a:r>
            <a:endParaRPr lang="en-US" dirty="0" smtClean="0"/>
          </a:p>
          <a:p>
            <a:r>
              <a:rPr lang="en-US" dirty="0" smtClean="0"/>
              <a:t>Can be done with synchronous or asynchronous</a:t>
            </a:r>
          </a:p>
          <a:p>
            <a:pPr lvl="1"/>
            <a:r>
              <a:rPr lang="en-US" dirty="0" smtClean="0"/>
              <a:t>Synchronous shouldn’t has a ~100 km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76" y="5334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99" y="16002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306575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  <p:pic>
        <p:nvPicPr>
          <p:cNvPr id="1026" name="Picture 2" descr="C:\Users\dcherry\Downloads\Personal_Contact_info_20106231241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1738313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cherry\Downloads\Blog_201062312441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08067"/>
            <a:ext cx="161448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cherry\Downloads\Twitter_201062312432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1605806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4583668"/>
            <a:ext cx="160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173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495800"/>
            <a:ext cx="16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Blog</a:t>
            </a:r>
            <a:endParaRPr lang="en-US" dirty="0"/>
          </a:p>
        </p:txBody>
      </p:sp>
      <p:pic>
        <p:nvPicPr>
          <p:cNvPr id="1030" name="Picture 6" descr="C:\Users\dcherry\Downloads\Speaker_Rate_20106231247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7" y="256462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Storage Array Design Techniques</a:t>
            </a:r>
          </a:p>
          <a:p>
            <a:r>
              <a:rPr lang="en-US" dirty="0"/>
              <a:t>Copy on First </a:t>
            </a:r>
            <a:r>
              <a:rPr lang="en-US" dirty="0" smtClean="0"/>
              <a:t>Write</a:t>
            </a:r>
          </a:p>
          <a:p>
            <a:r>
              <a:rPr lang="en-US" dirty="0" smtClean="0"/>
              <a:t>Snapshots</a:t>
            </a:r>
          </a:p>
          <a:p>
            <a:r>
              <a:rPr lang="en-US" dirty="0" smtClean="0"/>
              <a:t>Clones</a:t>
            </a:r>
          </a:p>
          <a:p>
            <a:r>
              <a:rPr lang="en-US" dirty="0" smtClean="0"/>
              <a:t>Consistency is Key</a:t>
            </a:r>
          </a:p>
          <a:p>
            <a:r>
              <a:rPr lang="en-US" dirty="0"/>
              <a:t>Array Based </a:t>
            </a:r>
            <a:r>
              <a:rPr lang="en-US" dirty="0" smtClean="0"/>
              <a:t>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Different Storage Array Design </a:t>
            </a:r>
            <a:r>
              <a:rPr lang="en-US" sz="4000" dirty="0" smtClean="0"/>
              <a:t>Techniques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Everything (RAID 10)</a:t>
            </a:r>
          </a:p>
          <a:p>
            <a:r>
              <a:rPr lang="en-US" dirty="0" smtClean="0"/>
              <a:t>Shared Everything (RAID 6)</a:t>
            </a:r>
          </a:p>
          <a:p>
            <a:r>
              <a:rPr lang="en-US" dirty="0" smtClean="0"/>
              <a:t>Shared Some with Admin Control</a:t>
            </a:r>
          </a:p>
          <a:p>
            <a:r>
              <a:rPr lang="en-US" dirty="0" smtClean="0"/>
              <a:t>No RAID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Everything (RAID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3PAR</a:t>
            </a:r>
          </a:p>
          <a:p>
            <a:r>
              <a:rPr lang="en-US" dirty="0" smtClean="0"/>
              <a:t>Each pair of disks is a RAID 1 array</a:t>
            </a:r>
          </a:p>
          <a:p>
            <a:r>
              <a:rPr lang="en-US" dirty="0" smtClean="0"/>
              <a:t>Use Lots of Disks</a:t>
            </a:r>
          </a:p>
          <a:p>
            <a:r>
              <a:rPr lang="en-US" dirty="0" smtClean="0"/>
              <a:t>Data on Disks is a chunk</a:t>
            </a:r>
          </a:p>
          <a:p>
            <a:r>
              <a:rPr lang="en-US" dirty="0" smtClean="0"/>
              <a:t>Create LUNs as (disks*chunk size)</a:t>
            </a:r>
          </a:p>
          <a:p>
            <a:r>
              <a:rPr lang="en-US" dirty="0" smtClean="0"/>
              <a:t>One disk slows down, everything slows down</a:t>
            </a:r>
          </a:p>
          <a:p>
            <a:r>
              <a:rPr lang="en-US" dirty="0" smtClean="0"/>
              <a:t>No Parity Calculations</a:t>
            </a:r>
          </a:p>
        </p:txBody>
      </p:sp>
    </p:spTree>
    <p:extLst>
      <p:ext uri="{BB962C8B-B14F-4D97-AF65-F5344CB8AC3E}">
        <p14:creationId xmlns:p14="http://schemas.microsoft.com/office/powerpoint/2010/main" val="25703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Everything (RAID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04" name="Picture 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71723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81706"/>
              </p:ext>
            </p:extLst>
          </p:nvPr>
        </p:nvGraphicFramePr>
        <p:xfrm>
          <a:off x="973138" y="3733800"/>
          <a:ext cx="7104062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Visio" r:id="rId5" imgW="7103485" imgH="159750" progId="Visio.Drawing.11">
                  <p:link updateAutomatic="1"/>
                </p:oleObj>
              </mc:Choice>
              <mc:Fallback>
                <p:oleObj name="Visio" r:id="rId5" imgW="7103485" imgH="15975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3138" y="3733800"/>
                        <a:ext cx="7104062" cy="16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6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79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7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55" y="373379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3379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9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0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379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2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3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5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3379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6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73379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7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79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8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9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591145"/>
              </p:ext>
            </p:extLst>
          </p:nvPr>
        </p:nvGraphicFramePr>
        <p:xfrm>
          <a:off x="982663" y="3886200"/>
          <a:ext cx="7104062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Visio" r:id="rId5" imgW="7103485" imgH="159750" progId="Visio.Drawing.11">
                  <p:link updateAutomatic="1"/>
                </p:oleObj>
              </mc:Choice>
              <mc:Fallback>
                <p:oleObj name="Visio" r:id="rId5" imgW="7103485" imgH="159750" progId="Visio.Drawing.11">
                  <p:link updateAutomatic="1"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3886200"/>
                        <a:ext cx="7104062" cy="16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61110"/>
              </p:ext>
            </p:extLst>
          </p:nvPr>
        </p:nvGraphicFramePr>
        <p:xfrm>
          <a:off x="982663" y="4038600"/>
          <a:ext cx="7104062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Visio" r:id="rId5" imgW="7103485" imgH="159750" progId="Visio.Drawing.11">
                  <p:link updateAutomatic="1"/>
                </p:oleObj>
              </mc:Choice>
              <mc:Fallback>
                <p:oleObj name="Visio" r:id="rId5" imgW="7103485" imgH="159750" progId="Visio.Drawing.11">
                  <p:link updateAutomatic="1"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038600"/>
                        <a:ext cx="7104062" cy="16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19658"/>
              </p:ext>
            </p:extLst>
          </p:nvPr>
        </p:nvGraphicFramePr>
        <p:xfrm>
          <a:off x="982663" y="4191000"/>
          <a:ext cx="7104062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Visio" r:id="rId5" imgW="7103485" imgH="159750" progId="Visio.Drawing.11">
                  <p:link updateAutomatic="1"/>
                </p:oleObj>
              </mc:Choice>
              <mc:Fallback>
                <p:oleObj name="Visio" r:id="rId5" imgW="7103485" imgH="159750" progId="Visio.Drawing.11">
                  <p:link updateAutomatic="1"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191000"/>
                        <a:ext cx="7104062" cy="16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7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8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9096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55" y="389096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9095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1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9095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9095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9095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9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9095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1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7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8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099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9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55" y="419099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099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1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2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3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9099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4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5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7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9099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8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19099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9099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0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1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191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2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3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315" y="403859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370" y="403859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5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515" y="403859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9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8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15" y="403859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9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7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0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5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1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2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515" y="403859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3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715" y="403859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4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315" y="403859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5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7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915" y="40386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8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19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9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55" y="388619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0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619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2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19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4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7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8619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8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8619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19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715" y="404336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4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770" y="404336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915" y="404335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5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3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8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715" y="404335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9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1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0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1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1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2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915" y="404335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3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15" y="404335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4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715" y="404335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5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6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315" y="40433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855" y="373856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910" y="373856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055" y="373855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6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2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4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3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855" y="373855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4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2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5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0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6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2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55" y="373855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8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255" y="373855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855" y="373855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0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2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1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55" y="37385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2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3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3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140" y="419576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4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5" y="419576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5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340" y="419575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6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9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8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140" y="419575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9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5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0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3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1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5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2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340" y="419575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3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540" y="419575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4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40" y="419575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5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5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740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4332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9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255" y="374332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0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4332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1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2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3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74332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4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5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6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7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4331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74331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9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4331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0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1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433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2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3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540" y="404812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4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595" y="404812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5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740" y="404812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6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3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7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1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540" y="404812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9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9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0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1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2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740" y="404811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3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940" y="404811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4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404811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5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9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6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140" y="404812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7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89096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880" y="389096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0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89096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1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2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3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89096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4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5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6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7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389096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38909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389096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1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8909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2" name="Picture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3" name="Picture 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419576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4" name="Picture 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30" y="4195766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5" name="Picture 8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419576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6" name="Picture 8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7" name="Picture 8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8" name="Picture 8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19576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0" name="Picture 8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1" name="Picture 9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2" name="Picture 9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419576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3" name="Picture 9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4195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4" name="Picture 9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19576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5" name="Picture 9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6" name="Picture 9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419576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57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500"/>
                            </p:stCondLst>
                            <p:childTnLst>
                              <p:par>
                                <p:cTn id="1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500"/>
                            </p:stCondLst>
                            <p:childTnLst>
                              <p:par>
                                <p:cTn id="1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500"/>
                            </p:stCondLst>
                            <p:childTnLst>
                              <p:par>
                                <p:cTn id="1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500"/>
                            </p:stCondLst>
                            <p:childTnLst>
                              <p:par>
                                <p:cTn id="1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9500"/>
                            </p:stCondLst>
                            <p:childTnLst>
                              <p:par>
                                <p:cTn id="1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2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9000"/>
                            </p:stCondLst>
                            <p:childTnLst>
                              <p:par>
                                <p:cTn id="2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9500"/>
                            </p:stCondLst>
                            <p:childTnLst>
                              <p:par>
                                <p:cTn id="2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1500"/>
                            </p:stCondLst>
                            <p:childTnLst>
                              <p:par>
                                <p:cTn id="2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2000"/>
                            </p:stCondLst>
                            <p:childTnLst>
                              <p:par>
                                <p:cTn id="2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2500"/>
                            </p:stCondLst>
                            <p:childTnLst>
                              <p:par>
                                <p:cTn id="3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3000"/>
                            </p:stCondLst>
                            <p:childTnLst>
                              <p:par>
                                <p:cTn id="3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3500"/>
                            </p:stCondLst>
                            <p:childTnLst>
                              <p:par>
                                <p:cTn id="3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4000"/>
                            </p:stCondLst>
                            <p:childTnLst>
                              <p:par>
                                <p:cTn id="3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4500"/>
                            </p:stCondLst>
                            <p:childTnLst>
                              <p:par>
                                <p:cTn id="3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5000"/>
                            </p:stCondLst>
                            <p:childTnLst>
                              <p:par>
                                <p:cTn id="3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5500"/>
                            </p:stCondLst>
                            <p:childTnLst>
                              <p:par>
                                <p:cTn id="3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6000"/>
                            </p:stCondLst>
                            <p:childTnLst>
                              <p:par>
                                <p:cTn id="3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6500"/>
                            </p:stCondLst>
                            <p:childTnLst>
                              <p:par>
                                <p:cTn id="3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7000"/>
                            </p:stCondLst>
                            <p:childTnLst>
                              <p:par>
                                <p:cTn id="3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3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28000"/>
                            </p:stCondLst>
                            <p:childTnLst>
                              <p:par>
                                <p:cTn id="3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28500"/>
                            </p:stCondLst>
                            <p:childTnLst>
                              <p:par>
                                <p:cTn id="3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3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9500"/>
                            </p:stCondLst>
                            <p:childTnLst>
                              <p:par>
                                <p:cTn id="3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30000"/>
                            </p:stCondLst>
                            <p:childTnLst>
                              <p:par>
                                <p:cTn id="3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30500"/>
                            </p:stCondLst>
                            <p:childTnLst>
                              <p:par>
                                <p:cTn id="3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31000"/>
                            </p:stCondLst>
                            <p:childTnLst>
                              <p:par>
                                <p:cTn id="3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31500"/>
                            </p:stCondLst>
                            <p:childTnLst>
                              <p:par>
                                <p:cTn id="3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32000"/>
                            </p:stCondLst>
                            <p:childTnLst>
                              <p:par>
                                <p:cTn id="3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32500"/>
                            </p:stCondLst>
                            <p:childTnLst>
                              <p:par>
                                <p:cTn id="4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33000"/>
                            </p:stCondLst>
                            <p:childTnLst>
                              <p:par>
                                <p:cTn id="4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33500"/>
                            </p:stCondLst>
                            <p:childTnLst>
                              <p:par>
                                <p:cTn id="4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4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34500"/>
                            </p:stCondLst>
                            <p:childTnLst>
                              <p:par>
                                <p:cTn id="4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35500"/>
                            </p:stCondLst>
                            <p:childTnLst>
                              <p:par>
                                <p:cTn id="4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36000"/>
                            </p:stCondLst>
                            <p:childTnLst>
                              <p:par>
                                <p:cTn id="4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36500"/>
                            </p:stCondLst>
                            <p:childTnLst>
                              <p:par>
                                <p:cTn id="4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4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37500"/>
                            </p:stCondLst>
                            <p:childTnLst>
                              <p:par>
                                <p:cTn id="4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38000"/>
                            </p:stCondLst>
                            <p:childTnLst>
                              <p:par>
                                <p:cTn id="4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38500"/>
                            </p:stCondLst>
                            <p:childTnLst>
                              <p:par>
                                <p:cTn id="4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39000"/>
                            </p:stCondLst>
                            <p:childTnLst>
                              <p:par>
                                <p:cTn id="4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39500"/>
                            </p:stCondLst>
                            <p:childTnLst>
                              <p:par>
                                <p:cTn id="4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40000"/>
                            </p:stCondLst>
                            <p:childTnLst>
                              <p:par>
                                <p:cTn id="4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40500"/>
                            </p:stCondLst>
                            <p:childTnLst>
                              <p:par>
                                <p:cTn id="4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41000"/>
                            </p:stCondLst>
                            <p:childTnLst>
                              <p:par>
                                <p:cTn id="4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41500"/>
                            </p:stCondLst>
                            <p:childTnLst>
                              <p:par>
                                <p:cTn id="4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42000"/>
                            </p:stCondLst>
                            <p:childTnLst>
                              <p:par>
                                <p:cTn id="4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42500"/>
                            </p:stCondLst>
                            <p:childTnLst>
                              <p:par>
                                <p:cTn id="5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43000"/>
                            </p:stCondLst>
                            <p:childTnLst>
                              <p:par>
                                <p:cTn id="5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43500"/>
                            </p:stCondLst>
                            <p:childTnLst>
                              <p:par>
                                <p:cTn id="5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44000"/>
                            </p:stCondLst>
                            <p:childTnLst>
                              <p:par>
                                <p:cTn id="5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44500"/>
                            </p:stCondLst>
                            <p:childTnLst>
                              <p:par>
                                <p:cTn id="5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45000"/>
                            </p:stCondLst>
                            <p:childTnLst>
                              <p:par>
                                <p:cTn id="5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45500"/>
                            </p:stCondLst>
                            <p:childTnLst>
                              <p:par>
                                <p:cTn id="5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46000"/>
                            </p:stCondLst>
                            <p:childTnLst>
                              <p:par>
                                <p:cTn id="5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9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46500"/>
                            </p:stCondLst>
                            <p:childTnLst>
                              <p:par>
                                <p:cTn id="5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3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5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9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47500"/>
                            </p:stCondLst>
                            <p:childTnLst>
                              <p:par>
                                <p:cTn id="5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48000"/>
                            </p:stCondLst>
                            <p:childTnLst>
                              <p:par>
                                <p:cTn id="5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48500"/>
                            </p:stCondLst>
                            <p:childTnLst>
                              <p:par>
                                <p:cTn id="5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3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49000"/>
                            </p:stCondLst>
                            <p:childTnLst>
                              <p:par>
                                <p:cTn id="5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8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49500"/>
                            </p:stCondLst>
                            <p:childTnLst>
                              <p:par>
                                <p:cTn id="5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3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4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50000"/>
                            </p:stCondLst>
                            <p:childTnLst>
                              <p:par>
                                <p:cTn id="5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50500"/>
                            </p:stCondLst>
                            <p:childTnLst>
                              <p:par>
                                <p:cTn id="5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51500"/>
                            </p:stCondLst>
                            <p:childTnLst>
                              <p:par>
                                <p:cTn id="5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52000"/>
                            </p:stCondLst>
                            <p:childTnLst>
                              <p:par>
                                <p:cTn id="5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52500"/>
                            </p:stCondLst>
                            <p:childTnLst>
                              <p:par>
                                <p:cTn id="6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3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4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53000"/>
                            </p:stCondLst>
                            <p:childTnLst>
                              <p:par>
                                <p:cTn id="6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3500"/>
                            </p:stCondLst>
                            <p:childTnLst>
                              <p:par>
                                <p:cTn id="6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>
                            <p:stCondLst>
                              <p:cond delay="54000"/>
                            </p:stCondLst>
                            <p:childTnLst>
                              <p:par>
                                <p:cTn id="6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>
                            <p:stCondLst>
                              <p:cond delay="54500"/>
                            </p:stCondLst>
                            <p:childTnLst>
                              <p:par>
                                <p:cTn id="6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3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55000"/>
                            </p:stCondLst>
                            <p:childTnLst>
                              <p:par>
                                <p:cTn id="6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8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9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0" fill="hold">
                            <p:stCondLst>
                              <p:cond delay="55500"/>
                            </p:stCondLst>
                            <p:childTnLst>
                              <p:par>
                                <p:cTn id="6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3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4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56000"/>
                            </p:stCondLst>
                            <p:childTnLst>
                              <p:par>
                                <p:cTn id="6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9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>
                            <p:stCondLst>
                              <p:cond delay="56500"/>
                            </p:stCondLst>
                            <p:childTnLst>
                              <p:par>
                                <p:cTn id="6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57000"/>
                            </p:stCondLst>
                            <p:childTnLst>
                              <p:par>
                                <p:cTn id="6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57500"/>
                            </p:stCondLst>
                            <p:childTnLst>
                              <p:par>
                                <p:cTn id="6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58000"/>
                            </p:stCondLst>
                            <p:childTnLst>
                              <p:par>
                                <p:cTn id="6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0" fill="hold">
                            <p:stCondLst>
                              <p:cond delay="58500"/>
                            </p:stCondLst>
                            <p:childTnLst>
                              <p:par>
                                <p:cTn id="6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3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4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59000"/>
                            </p:stCondLst>
                            <p:childTnLst>
                              <p:par>
                                <p:cTn id="6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9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0" fill="hold">
                            <p:stCondLst>
                              <p:cond delay="59500"/>
                            </p:stCondLst>
                            <p:childTnLst>
                              <p:par>
                                <p:cTn id="6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5" fill="hold">
                            <p:stCondLst>
                              <p:cond delay="60000"/>
                            </p:stCondLst>
                            <p:childTnLst>
                              <p:par>
                                <p:cTn id="6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8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60500"/>
                            </p:stCondLst>
                            <p:childTnLst>
                              <p:par>
                                <p:cTn id="6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3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4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5" fill="hold">
                            <p:stCondLst>
                              <p:cond delay="61000"/>
                            </p:stCondLst>
                            <p:childTnLst>
                              <p:par>
                                <p:cTn id="6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8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9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0" fill="hold">
                            <p:stCondLst>
                              <p:cond delay="61500"/>
                            </p:stCondLst>
                            <p:childTnLst>
                              <p:par>
                                <p:cTn id="6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62000"/>
                            </p:stCondLst>
                            <p:childTnLst>
                              <p:par>
                                <p:cTn id="6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9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62500"/>
                            </p:stCondLst>
                            <p:childTnLst>
                              <p:par>
                                <p:cTn id="7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>
                            <p:stCondLst>
                              <p:cond delay="63000"/>
                            </p:stCondLst>
                            <p:childTnLst>
                              <p:par>
                                <p:cTn id="7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8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63500"/>
                            </p:stCondLst>
                            <p:childTnLst>
                              <p:par>
                                <p:cTn id="7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3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4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5" fill="hold">
                            <p:stCondLst>
                              <p:cond delay="64000"/>
                            </p:stCondLst>
                            <p:childTnLst>
                              <p:par>
                                <p:cTn id="7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8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9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>
                            <p:stCondLst>
                              <p:cond delay="64500"/>
                            </p:stCondLst>
                            <p:childTnLst>
                              <p:par>
                                <p:cTn id="7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4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5" fill="hold">
                            <p:stCondLst>
                              <p:cond delay="65000"/>
                            </p:stCondLst>
                            <p:childTnLst>
                              <p:par>
                                <p:cTn id="7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9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0" fill="hold">
                            <p:stCondLst>
                              <p:cond delay="65500"/>
                            </p:stCondLst>
                            <p:childTnLst>
                              <p:par>
                                <p:cTn id="7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3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5" fill="hold">
                            <p:stCondLst>
                              <p:cond delay="66000"/>
                            </p:stCondLst>
                            <p:childTnLst>
                              <p:par>
                                <p:cTn id="7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8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9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66500"/>
                            </p:stCondLst>
                            <p:childTnLst>
                              <p:par>
                                <p:cTn id="7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3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4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67000"/>
                            </p:stCondLst>
                            <p:childTnLst>
                              <p:par>
                                <p:cTn id="7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8" dur="1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9" dur="1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67100"/>
                            </p:stCondLst>
                            <p:childTnLst>
                              <p:par>
                                <p:cTn id="7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4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5" fill="hold">
                            <p:stCondLst>
                              <p:cond delay="67600"/>
                            </p:stCondLst>
                            <p:childTnLst>
                              <p:par>
                                <p:cTn id="7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8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9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>
                            <p:stCondLst>
                              <p:cond delay="68100"/>
                            </p:stCondLst>
                            <p:childTnLst>
                              <p:par>
                                <p:cTn id="7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3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4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>
                            <p:stCondLst>
                              <p:cond delay="68600"/>
                            </p:stCondLst>
                            <p:childTnLst>
                              <p:par>
                                <p:cTn id="7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8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9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0" fill="hold">
                            <p:stCondLst>
                              <p:cond delay="69100"/>
                            </p:stCondLst>
                            <p:childTnLst>
                              <p:par>
                                <p:cTn id="7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3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4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5" fill="hold">
                            <p:stCondLst>
                              <p:cond delay="69600"/>
                            </p:stCondLst>
                            <p:childTnLst>
                              <p:par>
                                <p:cTn id="7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8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9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>
                            <p:stCondLst>
                              <p:cond delay="70100"/>
                            </p:stCondLst>
                            <p:childTnLst>
                              <p:par>
                                <p:cTn id="7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3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4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70600"/>
                            </p:stCondLst>
                            <p:childTnLst>
                              <p:par>
                                <p:cTn id="7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8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9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0" fill="hold">
                            <p:stCondLst>
                              <p:cond delay="71100"/>
                            </p:stCondLst>
                            <p:childTnLst>
                              <p:par>
                                <p:cTn id="7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3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4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5" fill="hold">
                            <p:stCondLst>
                              <p:cond delay="71600"/>
                            </p:stCondLst>
                            <p:childTnLst>
                              <p:par>
                                <p:cTn id="7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8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9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72100"/>
                            </p:stCondLst>
                            <p:childTnLst>
                              <p:par>
                                <p:cTn id="8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3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4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5" fill="hold">
                            <p:stCondLst>
                              <p:cond delay="72600"/>
                            </p:stCondLst>
                            <p:childTnLst>
                              <p:par>
                                <p:cTn id="8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8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9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0" fill="hold">
                            <p:stCondLst>
                              <p:cond delay="73100"/>
                            </p:stCondLst>
                            <p:childTnLst>
                              <p:par>
                                <p:cTn id="8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3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4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5" fill="hold">
                            <p:stCondLst>
                              <p:cond delay="73600"/>
                            </p:stCondLst>
                            <p:childTnLst>
                              <p:par>
                                <p:cTn id="8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9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0" fill="hold">
                            <p:stCondLst>
                              <p:cond delay="74100"/>
                            </p:stCondLst>
                            <p:childTnLst>
                              <p:par>
                                <p:cTn id="8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3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4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5" fill="hold">
                            <p:stCondLst>
                              <p:cond delay="74600"/>
                            </p:stCondLst>
                            <p:childTnLst>
                              <p:par>
                                <p:cTn id="8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8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9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75100"/>
                            </p:stCondLst>
                            <p:childTnLst>
                              <p:par>
                                <p:cTn id="8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3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4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5" fill="hold">
                            <p:stCondLst>
                              <p:cond delay="75600"/>
                            </p:stCondLst>
                            <p:childTnLst>
                              <p:par>
                                <p:cTn id="8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8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9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0" fill="hold">
                            <p:stCondLst>
                              <p:cond delay="76100"/>
                            </p:stCondLst>
                            <p:childTnLst>
                              <p:par>
                                <p:cTn id="8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3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76600"/>
                            </p:stCondLst>
                            <p:childTnLst>
                              <p:par>
                                <p:cTn id="8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8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9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0" fill="hold">
                            <p:stCondLst>
                              <p:cond delay="77100"/>
                            </p:stCondLst>
                            <p:childTnLst>
                              <p:par>
                                <p:cTn id="8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3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4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5" fill="hold">
                            <p:stCondLst>
                              <p:cond delay="77600"/>
                            </p:stCondLst>
                            <p:childTnLst>
                              <p:par>
                                <p:cTn id="8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8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9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0" fill="hold">
                            <p:stCondLst>
                              <p:cond delay="78100"/>
                            </p:stCondLst>
                            <p:childTnLst>
                              <p:par>
                                <p:cTn id="8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3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4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5" fill="hold">
                            <p:stCondLst>
                              <p:cond delay="78600"/>
                            </p:stCondLst>
                            <p:childTnLst>
                              <p:par>
                                <p:cTn id="8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8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9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0" fill="hold">
                            <p:stCondLst>
                              <p:cond delay="79100"/>
                            </p:stCondLst>
                            <p:childTnLst>
                              <p:par>
                                <p:cTn id="8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3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4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79600"/>
                            </p:stCondLst>
                            <p:childTnLst>
                              <p:par>
                                <p:cTn id="8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8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9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>
                            <p:stCondLst>
                              <p:cond delay="80100"/>
                            </p:stCondLst>
                            <p:childTnLst>
                              <p:par>
                                <p:cTn id="8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3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4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>
                            <p:stCondLst>
                              <p:cond delay="80600"/>
                            </p:stCondLst>
                            <p:childTnLst>
                              <p:par>
                                <p:cTn id="8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8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9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0" fill="hold">
                            <p:stCondLst>
                              <p:cond delay="81100"/>
                            </p:stCondLst>
                            <p:childTnLst>
                              <p:par>
                                <p:cTn id="8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3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4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5" fill="hold">
                            <p:stCondLst>
                              <p:cond delay="81600"/>
                            </p:stCondLst>
                            <p:childTnLst>
                              <p:par>
                                <p:cTn id="8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8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9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0" fill="hold">
                            <p:stCondLst>
                              <p:cond delay="82100"/>
                            </p:stCondLst>
                            <p:childTnLst>
                              <p:par>
                                <p:cTn id="9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3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4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5" fill="hold">
                            <p:stCondLst>
                              <p:cond delay="82600"/>
                            </p:stCondLst>
                            <p:childTnLst>
                              <p:par>
                                <p:cTn id="9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8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9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0" fill="hold">
                            <p:stCondLst>
                              <p:cond delay="83100"/>
                            </p:stCondLst>
                            <p:childTnLst>
                              <p:par>
                                <p:cTn id="9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3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4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5" fill="hold">
                            <p:stCondLst>
                              <p:cond delay="83600"/>
                            </p:stCondLst>
                            <p:childTnLst>
                              <p:par>
                                <p:cTn id="9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8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9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Some with RAID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NetApp</a:t>
            </a:r>
            <a:endParaRPr lang="en-US" dirty="0" smtClean="0"/>
          </a:p>
          <a:p>
            <a:r>
              <a:rPr lang="en-US" dirty="0" smtClean="0"/>
              <a:t>Each shelf is a RAID 6 Array</a:t>
            </a:r>
          </a:p>
          <a:p>
            <a:r>
              <a:rPr lang="en-US" dirty="0" smtClean="0"/>
              <a:t>Each write has two parity calculations</a:t>
            </a:r>
          </a:p>
          <a:p>
            <a:r>
              <a:rPr lang="en-US" dirty="0" smtClean="0"/>
              <a:t>One LUN slows down, everything on the shelf slows down.</a:t>
            </a:r>
          </a:p>
          <a:p>
            <a:r>
              <a:rPr lang="en-US" dirty="0" smtClean="0"/>
              <a:t>Easy to manage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6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Some with RAID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4572000"/>
            <a:ext cx="71723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3276600"/>
            <a:ext cx="71723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531529"/>
              </p:ext>
            </p:extLst>
          </p:nvPr>
        </p:nvGraphicFramePr>
        <p:xfrm>
          <a:off x="1019175" y="3417888"/>
          <a:ext cx="7105650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Visio" r:id="rId4" imgW="7103485" imgH="159750" progId="Visio.Drawing.11">
                  <p:link updateAutomatic="1"/>
                </p:oleObj>
              </mc:Choice>
              <mc:Fallback>
                <p:oleObj name="Visio" r:id="rId4" imgW="7103485" imgH="15975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9175" y="3417888"/>
                        <a:ext cx="7105650" cy="16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558900"/>
              </p:ext>
            </p:extLst>
          </p:nvPr>
        </p:nvGraphicFramePr>
        <p:xfrm>
          <a:off x="1019175" y="4713288"/>
          <a:ext cx="7105650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Visio" r:id="rId4" imgW="7103485" imgH="159750" progId="Visio.Drawing.11">
                  <p:link updateAutomatic="1"/>
                </p:oleObj>
              </mc:Choice>
              <mc:Fallback>
                <p:oleObj name="Visio" r:id="rId4" imgW="7103485" imgH="15975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9175" y="4713288"/>
                        <a:ext cx="7105650" cy="16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649389"/>
              </p:ext>
            </p:extLst>
          </p:nvPr>
        </p:nvGraphicFramePr>
        <p:xfrm>
          <a:off x="1020762" y="3578224"/>
          <a:ext cx="7102475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Visio" r:id="rId4" imgW="7100786" imgH="138125" progId="Visio.Drawing.11">
                  <p:link updateAutomatic="1"/>
                </p:oleObj>
              </mc:Choice>
              <mc:Fallback>
                <p:oleObj name="Visio" r:id="rId4" imgW="7100786" imgH="138125" progId="Visio.Drawing.11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2" y="3578224"/>
                        <a:ext cx="7102475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265760"/>
              </p:ext>
            </p:extLst>
          </p:nvPr>
        </p:nvGraphicFramePr>
        <p:xfrm>
          <a:off x="1020762" y="4867274"/>
          <a:ext cx="7102475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Visio" r:id="rId4" imgW="7100786" imgH="138125" progId="Visio.Drawing.11">
                  <p:link updateAutomatic="1"/>
                </p:oleObj>
              </mc:Choice>
              <mc:Fallback>
                <p:oleObj name="Visio" r:id="rId4" imgW="7100786" imgH="138125" progId="Visio.Drawing.11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2" y="4867274"/>
                        <a:ext cx="7102475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815752"/>
              </p:ext>
            </p:extLst>
          </p:nvPr>
        </p:nvGraphicFramePr>
        <p:xfrm>
          <a:off x="1020762" y="3716337"/>
          <a:ext cx="7102475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Visio" r:id="rId4" imgW="7100786" imgH="138125" progId="Visio.Drawing.11">
                  <p:link updateAutomatic="1"/>
                </p:oleObj>
              </mc:Choice>
              <mc:Fallback>
                <p:oleObj name="Visio" r:id="rId4" imgW="7100786" imgH="138125" progId="Visio.Drawing.11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2" y="3716337"/>
                        <a:ext cx="7102475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984942"/>
              </p:ext>
            </p:extLst>
          </p:nvPr>
        </p:nvGraphicFramePr>
        <p:xfrm>
          <a:off x="1020762" y="5005387"/>
          <a:ext cx="7102475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Visio" r:id="rId4" imgW="7100786" imgH="138125" progId="Visio.Drawing.11">
                  <p:link updateAutomatic="1"/>
                </p:oleObj>
              </mc:Choice>
              <mc:Fallback>
                <p:oleObj name="Visio" r:id="rId4" imgW="7100786" imgH="138125" progId="Visio.Drawing.11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2" y="5005387"/>
                        <a:ext cx="7102475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52387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814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337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2268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91966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473075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19661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814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290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91807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7" y="500538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47371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7362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4345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22674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04824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2267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376554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344011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44011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3440112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474345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6554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473075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75" y="344487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372109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372268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8999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474345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722687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75073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27448"/>
            <a:ext cx="52387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373221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373221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73538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29828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3735385"/>
            <a:ext cx="5715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71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6500"/>
                            </p:stCondLst>
                            <p:childTnLst>
                              <p:par>
                                <p:cTn id="2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500"/>
                            </p:stCondLst>
                            <p:childTnLst>
                              <p:par>
                                <p:cTn id="2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2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2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4500"/>
                            </p:stCondLst>
                            <p:childTnLst>
                              <p:par>
                                <p:cTn id="2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Some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EMC, Hitachi, Some IBM Units</a:t>
            </a:r>
          </a:p>
          <a:p>
            <a:r>
              <a:rPr lang="en-US" dirty="0" smtClean="0"/>
              <a:t>High Management Overhead</a:t>
            </a:r>
          </a:p>
          <a:p>
            <a:r>
              <a:rPr lang="en-US" dirty="0" smtClean="0"/>
              <a:t>Total Control of LUN placement</a:t>
            </a:r>
          </a:p>
          <a:p>
            <a:r>
              <a:rPr lang="en-US" dirty="0" smtClean="0"/>
              <a:t>LUN can span RAID groups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Shared Some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" y="4038600"/>
            <a:ext cx="71723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661742"/>
              </p:ext>
            </p:extLst>
          </p:nvPr>
        </p:nvGraphicFramePr>
        <p:xfrm>
          <a:off x="-106363" y="2874963"/>
          <a:ext cx="4600576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Visio" r:id="rId5" imgW="4600642" imgH="2771698" progId="Visio.Drawing.11">
                  <p:link updateAutomatic="1"/>
                </p:oleObj>
              </mc:Choice>
              <mc:Fallback>
                <p:oleObj name="Visio" r:id="rId5" imgW="4600642" imgH="2771698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06363" y="2874963"/>
                        <a:ext cx="4600576" cy="277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526832"/>
              </p:ext>
            </p:extLst>
          </p:nvPr>
        </p:nvGraphicFramePr>
        <p:xfrm>
          <a:off x="2271713" y="2874963"/>
          <a:ext cx="4600575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Visio" r:id="rId5" imgW="4600642" imgH="2771698" progId="Visio.Drawing.11">
                  <p:link updateAutomatic="1"/>
                </p:oleObj>
              </mc:Choice>
              <mc:Fallback>
                <p:oleObj name="Visio" r:id="rId5" imgW="4600642" imgH="2771698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1713" y="2874963"/>
                        <a:ext cx="4600575" cy="277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2743200"/>
            <a:ext cx="71723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2373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RAID 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669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RAID 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11650" y="2373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RAID 10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799" y="3669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RAID 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3669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RAID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238021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RAID 10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91000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71950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91000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86235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49" y="4186234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4" y="4191000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2" y="4191000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86233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182482"/>
              </p:ext>
            </p:extLst>
          </p:nvPr>
        </p:nvGraphicFramePr>
        <p:xfrm>
          <a:off x="3444874" y="2895600"/>
          <a:ext cx="2727326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Visio" r:id="rId5" imgW="2254582" imgH="138125" progId="Visio.Drawing.11">
                  <p:link updateAutomatic="1"/>
                </p:oleObj>
              </mc:Choice>
              <mc:Fallback>
                <p:oleObj name="Visio" r:id="rId5" imgW="2254582" imgH="138125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44874" y="2895600"/>
                        <a:ext cx="2727326" cy="13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76550"/>
            <a:ext cx="1267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0835"/>
            <a:ext cx="1267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49" y="2890834"/>
            <a:ext cx="1267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90833"/>
            <a:ext cx="1267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152431"/>
              </p:ext>
            </p:extLst>
          </p:nvPr>
        </p:nvGraphicFramePr>
        <p:xfrm>
          <a:off x="1082675" y="4371975"/>
          <a:ext cx="2254250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Visio" r:id="rId5" imgW="2254582" imgH="138125" progId="Visio.Drawing.11">
                  <p:link updateAutomatic="1"/>
                </p:oleObj>
              </mc:Choice>
              <mc:Fallback>
                <p:oleObj name="Visio" r:id="rId5" imgW="2254582" imgH="138125" progId="Visio.Drawing.11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371975"/>
                        <a:ext cx="2254250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292777"/>
              </p:ext>
            </p:extLst>
          </p:nvPr>
        </p:nvGraphicFramePr>
        <p:xfrm>
          <a:off x="1082675" y="4572000"/>
          <a:ext cx="2254250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Visio" r:id="rId5" imgW="2254582" imgH="138125" progId="Visio.Drawing.11">
                  <p:link updateAutomatic="1"/>
                </p:oleObj>
              </mc:Choice>
              <mc:Fallback>
                <p:oleObj name="Visio" r:id="rId5" imgW="2254582" imgH="138125" progId="Visio.Drawing.11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572000"/>
                        <a:ext cx="2254250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4354512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2" y="4572000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56099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60886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60885"/>
            <a:ext cx="1267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169220"/>
              </p:ext>
            </p:extLst>
          </p:nvPr>
        </p:nvGraphicFramePr>
        <p:xfrm>
          <a:off x="1082675" y="2882899"/>
          <a:ext cx="2254250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Visio" r:id="rId5" imgW="2254582" imgH="138125" progId="Visio.Drawing.11">
                  <p:link updateAutomatic="1"/>
                </p:oleObj>
              </mc:Choice>
              <mc:Fallback>
                <p:oleObj name="Visio" r:id="rId5" imgW="2254582" imgH="138125" progId="Visio.Drawing.11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882899"/>
                        <a:ext cx="2254250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2865436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67023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81559"/>
              </p:ext>
            </p:extLst>
          </p:nvPr>
        </p:nvGraphicFramePr>
        <p:xfrm>
          <a:off x="3444875" y="4191000"/>
          <a:ext cx="2254250" cy="13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Visio" r:id="rId5" imgW="2254582" imgH="138125" progId="Visio.Drawing.11">
                  <p:link updateAutomatic="1"/>
                </p:oleObj>
              </mc:Choice>
              <mc:Fallback>
                <p:oleObj name="Visio" r:id="rId5" imgW="2254582" imgH="138125" progId="Visio.Drawing.11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4191000"/>
                        <a:ext cx="2254250" cy="13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2" y="4191000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79886"/>
            <a:ext cx="1047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79885"/>
            <a:ext cx="1267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20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00"/>
                            </p:stCondLst>
                            <p:childTnLst>
                              <p:par>
                                <p:cTn id="1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562</Words>
  <Application>Microsoft Office PowerPoint</Application>
  <PresentationFormat>On-screen Show (4:3)</PresentationFormat>
  <Paragraphs>98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37" baseType="lpstr">
      <vt:lpstr>Flow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data.80</vt:lpstr>
      <vt:lpstr>C:\Users\dcherry\Documents\Speaking Engagements\_Slide Decks &amp; Sample Code\Drawing1\Drawing\~Page-1\Direct data.83</vt:lpstr>
      <vt:lpstr>C:\Users\dcherry\Documents\Speaking Engagements\_Slide Decks &amp; Sample Code\Drawing1\Drawing\~Page-1\Direct data.83</vt:lpstr>
      <vt:lpstr>C:\Users\dcherry\Documents\Speaking Engagements\_Slide Decks &amp; Sample Code\Drawing1\Drawing\~Page-1\Direct data.83</vt:lpstr>
      <vt:lpstr>C:\Users\dcherry\Documents\Speaking Engagements\_Slide Decks &amp; Sample Code\Drawing1\Drawing\~Page-1\Direct data.83</vt:lpstr>
      <vt:lpstr>C:\Users\dcherry\Documents\Speaking Engagements\_Slide Decks &amp; Sample Code\Drawing1\Drawing\~Page-1\Direct data.83</vt:lpstr>
      <vt:lpstr>C:\Users\dcherry\Documents\Speaking Engagements\_Slide Decks &amp; Sample Code\Drawing1\Drawing\~Page-1\Direct data.83</vt:lpstr>
      <vt:lpstr>C:\Users\dcherry\Documents\Speaking Engagements\_Slide Decks &amp; Sample Code\Drawing1\Drawing\~Page-1\Direct data.83</vt:lpstr>
      <vt:lpstr>There’s More To Know About Storage?</vt:lpstr>
      <vt:lpstr>Agenda</vt:lpstr>
      <vt:lpstr>Different Storage Array Design Techniques</vt:lpstr>
      <vt:lpstr>Shared Everything (RAID 10)</vt:lpstr>
      <vt:lpstr>Shared Everything (RAID 10)</vt:lpstr>
      <vt:lpstr>Shared Some with RAID 6</vt:lpstr>
      <vt:lpstr>Shared Some with RAID 6</vt:lpstr>
      <vt:lpstr>Shared Some Array</vt:lpstr>
      <vt:lpstr>Shared Some Array</vt:lpstr>
      <vt:lpstr>No RAID Storage Arrays</vt:lpstr>
      <vt:lpstr>No RAID Storage Arrays</vt:lpstr>
      <vt:lpstr>Copy on First Write</vt:lpstr>
      <vt:lpstr>Copy on First Write</vt:lpstr>
      <vt:lpstr>Snapshots</vt:lpstr>
      <vt:lpstr>Clones</vt:lpstr>
      <vt:lpstr>Consistency is Key</vt:lpstr>
      <vt:lpstr>Array based replication</vt:lpstr>
      <vt:lpstr>Q &amp; A</vt:lpstr>
      <vt:lpstr>Denny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More To Know About Storage?</dc:title>
  <dc:creator>Denny Cherry</dc:creator>
  <cp:lastModifiedBy>Denny Cherry</cp:lastModifiedBy>
  <cp:revision>41</cp:revision>
  <dcterms:created xsi:type="dcterms:W3CDTF">2006-08-16T00:00:00Z</dcterms:created>
  <dcterms:modified xsi:type="dcterms:W3CDTF">2010-06-23T20:06:51Z</dcterms:modified>
</cp:coreProperties>
</file>